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22"/>
  </p:notesMasterIdLst>
  <p:sldIdLst>
    <p:sldId id="301" r:id="rId5"/>
    <p:sldId id="305" r:id="rId6"/>
    <p:sldId id="258" r:id="rId7"/>
    <p:sldId id="281" r:id="rId8"/>
    <p:sldId id="284" r:id="rId9"/>
    <p:sldId id="296" r:id="rId10"/>
    <p:sldId id="302" r:id="rId11"/>
    <p:sldId id="297" r:id="rId12"/>
    <p:sldId id="303" r:id="rId13"/>
    <p:sldId id="304" r:id="rId14"/>
    <p:sldId id="298" r:id="rId15"/>
    <p:sldId id="285" r:id="rId16"/>
    <p:sldId id="300" r:id="rId17"/>
    <p:sldId id="307" r:id="rId18"/>
    <p:sldId id="306" r:id="rId19"/>
    <p:sldId id="308" r:id="rId20"/>
    <p:sldId id="256" r:id="rId21"/>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orient="horz" pos="214" userDrawn="1">
          <p15:clr>
            <a:srgbClr val="A4A3A4"/>
          </p15:clr>
        </p15:guide>
        <p15:guide id="3" orient="horz" pos="1484" userDrawn="1">
          <p15:clr>
            <a:srgbClr val="A4A3A4"/>
          </p15:clr>
        </p15:guide>
        <p15:guide id="4" orient="horz" pos="940" userDrawn="1">
          <p15:clr>
            <a:srgbClr val="A4A3A4"/>
          </p15:clr>
        </p15:guide>
        <p15:guide id="5" orient="horz" pos="3072" userDrawn="1">
          <p15:clr>
            <a:srgbClr val="A4A3A4"/>
          </p15:clr>
        </p15:guide>
        <p15:guide id="6" orient="horz" pos="3162" userDrawn="1">
          <p15:clr>
            <a:srgbClr val="A4A3A4"/>
          </p15:clr>
        </p15:guide>
        <p15:guide id="7" pos="3923" userDrawn="1">
          <p15:clr>
            <a:srgbClr val="A4A3A4"/>
          </p15:clr>
        </p15:guide>
        <p15:guide id="8" pos="476">
          <p15:clr>
            <a:srgbClr val="A4A3A4"/>
          </p15:clr>
        </p15:guide>
        <p15:guide id="9" pos="5193" userDrawn="1">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ZIN, Elisabeth (HCC)" initials="DE(" lastIdx="16" clrIdx="0">
    <p:extLst>
      <p:ext uri="{19B8F6BF-5375-455C-9EA6-DF929625EA0E}">
        <p15:presenceInfo xmlns:p15="http://schemas.microsoft.com/office/powerpoint/2012/main" userId="S-1-5-21-27022435-3177379373-3347635678-100282" providerId="AD"/>
      </p:ext>
    </p:extLst>
  </p:cmAuthor>
  <p:cmAuthor id="2" name="Laurène MERCIER" initials="LM" lastIdx="14" clrIdx="1">
    <p:extLst>
      <p:ext uri="{19B8F6BF-5375-455C-9EA6-DF929625EA0E}">
        <p15:presenceInfo xmlns:p15="http://schemas.microsoft.com/office/powerpoint/2012/main" userId="S::lmercier@yce-partners.fr::b3302908-0e9d-4046-ba6a-468a6880ea8e" providerId="AD"/>
      </p:ext>
    </p:extLst>
  </p:cmAuthor>
  <p:cmAuthor id="3" name="POTDEFER, Nicolas (DGEFP)" initials="PN(" lastIdx="3" clrIdx="2">
    <p:extLst>
      <p:ext uri="{19B8F6BF-5375-455C-9EA6-DF929625EA0E}">
        <p15:presenceInfo xmlns:p15="http://schemas.microsoft.com/office/powerpoint/2012/main" userId="S::nicolas.potdefer@emploi.gouv.fr::90400a7f-f973-40cd-95a9-105f3ce90e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7" autoAdjust="0"/>
    <p:restoredTop sz="95373" autoAdjust="0"/>
  </p:normalViewPr>
  <p:slideViewPr>
    <p:cSldViewPr showGuides="1">
      <p:cViewPr varScale="1">
        <p:scale>
          <a:sx n="90" d="100"/>
          <a:sy n="90" d="100"/>
        </p:scale>
        <p:origin x="1146" y="72"/>
      </p:cViewPr>
      <p:guideLst>
        <p:guide orient="horz" pos="2709"/>
        <p:guide orient="horz" pos="214"/>
        <p:guide orient="horz" pos="1484"/>
        <p:guide orient="horz" pos="940"/>
        <p:guide orient="horz" pos="3072"/>
        <p:guide orient="horz" pos="3162"/>
        <p:guide pos="3923"/>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50CB2-2085-4CB8-BAB9-F4A40946A2B0}"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fr-FR"/>
        </a:p>
      </dgm:t>
    </dgm:pt>
    <dgm:pt modelId="{B52ADB4A-71E9-47CD-BEA9-49D8623F74A0}">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5">
            <a:lumMod val="40000"/>
            <a:lumOff val="60000"/>
          </a:schemeClr>
        </a:solidFill>
        <a:ln>
          <a:solidFill>
            <a:schemeClr val="accent5">
              <a:lumMod val="40000"/>
              <a:lumOff val="60000"/>
            </a:schemeClr>
          </a:solidFill>
        </a:ln>
      </dgm:spPr>
      <dgm:t>
        <a:bodyPr rtlCol="0" anchor="ctr"/>
        <a:lstStyle/>
        <a:p>
          <a:pPr marL="0" algn="ctr" defTabSz="914400" rtl="0" eaLnBrk="1" latinLnBrk="0" hangingPunct="1"/>
          <a:r>
            <a:rPr lang="fr-FR" sz="1400" kern="1200" dirty="0">
              <a:solidFill>
                <a:schemeClr val="lt1"/>
              </a:solidFill>
              <a:latin typeface="+mn-lt"/>
              <a:ea typeface="+mn-ea"/>
              <a:cs typeface="+mn-cs"/>
            </a:rPr>
            <a:t>Hybridation de la formation</a:t>
          </a:r>
        </a:p>
      </dgm:t>
    </dgm:pt>
    <dgm:pt modelId="{C05EA43F-C91D-472F-A3E8-9BDE3FD442FC}" type="parTrans" cxnId="{E5C22169-C701-479A-A810-850420509365}">
      <dgm:prSet/>
      <dgm:spPr/>
      <dgm:t>
        <a:bodyPr/>
        <a:lstStyle/>
        <a:p>
          <a:endParaRPr lang="fr-FR"/>
        </a:p>
      </dgm:t>
    </dgm:pt>
    <dgm:pt modelId="{2463B1AC-FEF6-46C7-AE5E-A6F726432A6F}" type="sibTrans" cxnId="{E5C22169-C701-479A-A810-850420509365}">
      <dgm:prSet/>
      <dgm:spPr/>
      <dgm:t>
        <a:bodyPr/>
        <a:lstStyle/>
        <a:p>
          <a:endParaRPr lang="fr-FR"/>
        </a:p>
      </dgm:t>
    </dgm:pt>
    <dgm:pt modelId="{E174841B-981E-45B7-A810-E634A19A5FB9}">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40000"/>
            <a:lumOff val="60000"/>
          </a:schemeClr>
        </a:solidFill>
        <a:ln>
          <a:solidFill>
            <a:schemeClr val="tx2">
              <a:lumMod val="40000"/>
              <a:lumOff val="60000"/>
            </a:schemeClr>
          </a:solidFill>
        </a:ln>
      </dgm:spPr>
      <dgm:t>
        <a:bodyPr rtlCol="0" anchor="ctr"/>
        <a:lstStyle/>
        <a:p>
          <a:pPr marL="0" algn="ctr" defTabSz="914400" rtl="0" eaLnBrk="1" latinLnBrk="0" hangingPunct="1"/>
          <a:r>
            <a:rPr lang="fr-FR" sz="1400" kern="1200" dirty="0">
              <a:solidFill>
                <a:schemeClr val="lt1"/>
              </a:solidFill>
              <a:latin typeface="+mn-lt"/>
              <a:ea typeface="+mn-ea"/>
              <a:cs typeface="+mn-cs"/>
            </a:rPr>
            <a:t>Attractivité de l’offre de services</a:t>
          </a:r>
        </a:p>
      </dgm:t>
    </dgm:pt>
    <dgm:pt modelId="{268DB46E-EF70-41D5-841C-B7C2FE983951}" type="parTrans" cxnId="{DC8AC60B-7B7D-47D7-AC41-07F4510B4924}">
      <dgm:prSet/>
      <dgm:spPr/>
      <dgm:t>
        <a:bodyPr/>
        <a:lstStyle/>
        <a:p>
          <a:endParaRPr lang="fr-FR"/>
        </a:p>
      </dgm:t>
    </dgm:pt>
    <dgm:pt modelId="{C46DEC93-AD8B-45C6-9454-76B39A9771E5}" type="sibTrans" cxnId="{DC8AC60B-7B7D-47D7-AC41-07F4510B4924}">
      <dgm:prSet/>
      <dgm:spPr/>
      <dgm:t>
        <a:bodyPr/>
        <a:lstStyle/>
        <a:p>
          <a:endParaRPr lang="fr-FR"/>
        </a:p>
      </dgm:t>
    </dgm:pt>
    <dgm:pt modelId="{70F61E57-65DC-47B1-8FF1-ED67B23DBAF1}">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chemeClr val="tx2">
            <a:lumMod val="40000"/>
            <a:lumOff val="60000"/>
          </a:schemeClr>
        </a:solidFill>
        <a:ln>
          <a:solidFill>
            <a:schemeClr val="tx2">
              <a:lumMod val="40000"/>
              <a:lumOff val="60000"/>
            </a:schemeClr>
          </a:solidFill>
        </a:ln>
      </dgm:spPr>
      <dgm:t>
        <a:bodyPr rtlCol="0" anchor="ctr"/>
        <a:lstStyle/>
        <a:p>
          <a:pPr marL="0" algn="ctr" defTabSz="914400" rtl="0" eaLnBrk="1" latinLnBrk="0" hangingPunct="1"/>
          <a:r>
            <a:rPr lang="fr-FR" sz="1400" kern="1200" dirty="0">
              <a:solidFill>
                <a:schemeClr val="lt1"/>
              </a:solidFill>
              <a:latin typeface="+mn-lt"/>
              <a:ea typeface="+mn-ea"/>
              <a:cs typeface="+mn-cs"/>
            </a:rPr>
            <a:t>Soutien aux tiers-lieux</a:t>
          </a:r>
        </a:p>
      </dgm:t>
    </dgm:pt>
    <dgm:pt modelId="{ED5AACB5-61D7-4907-8F51-A9B3FE6CB468}" type="parTrans" cxnId="{A306BE1E-A4D2-4959-943B-F4F57F0F397C}">
      <dgm:prSet/>
      <dgm:spPr/>
      <dgm:t>
        <a:bodyPr/>
        <a:lstStyle/>
        <a:p>
          <a:endParaRPr lang="fr-FR"/>
        </a:p>
      </dgm:t>
    </dgm:pt>
    <dgm:pt modelId="{FF9743AF-8EB0-47E2-AEAE-EDB0930447F8}" type="sibTrans" cxnId="{A306BE1E-A4D2-4959-943B-F4F57F0F397C}">
      <dgm:prSet/>
      <dgm:spPr/>
      <dgm:t>
        <a:bodyPr/>
        <a:lstStyle/>
        <a:p>
          <a:endParaRPr lang="fr-FR"/>
        </a:p>
      </dgm:t>
    </dgm:pt>
    <dgm:pt modelId="{03F827D4-924E-4C71-8E95-B35D9550FBF1}">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lumMod val="40000"/>
            <a:lumOff val="60000"/>
          </a:schemeClr>
        </a:solidFill>
        <a:ln>
          <a:solidFill>
            <a:schemeClr val="accent5">
              <a:lumMod val="40000"/>
              <a:lumOff val="60000"/>
            </a:schemeClr>
          </a:solidFill>
        </a:ln>
      </dgm:spPr>
      <dgm:t>
        <a:bodyPr rtlCol="0" anchor="ctr"/>
        <a:lstStyle/>
        <a:p>
          <a:pPr rtl="0" eaLnBrk="1" latinLnBrk="0" hangingPunct="1"/>
          <a:r>
            <a:rPr lang="fr-FR" dirty="0">
              <a:solidFill>
                <a:schemeClr val="lt1"/>
              </a:solidFill>
              <a:latin typeface="+mn-lt"/>
              <a:ea typeface="+mn-ea"/>
              <a:cs typeface="+mn-cs"/>
            </a:rPr>
            <a:t>Maillage des territoires</a:t>
          </a:r>
        </a:p>
      </dgm:t>
    </dgm:pt>
    <dgm:pt modelId="{89625B18-CB9C-456D-99EB-DFCC66D6A5A2}" type="parTrans" cxnId="{46B1210A-6DC7-42D1-B9D5-2B09659DFDA9}">
      <dgm:prSet/>
      <dgm:spPr/>
      <dgm:t>
        <a:bodyPr/>
        <a:lstStyle/>
        <a:p>
          <a:endParaRPr lang="fr-FR"/>
        </a:p>
      </dgm:t>
    </dgm:pt>
    <dgm:pt modelId="{1D4641B3-7AD6-4509-AC91-F81D410FDC67}" type="sibTrans" cxnId="{46B1210A-6DC7-42D1-B9D5-2B09659DFDA9}">
      <dgm:prSet/>
      <dgm:spPr/>
      <dgm:t>
        <a:bodyPr/>
        <a:lstStyle/>
        <a:p>
          <a:endParaRPr lang="fr-FR"/>
        </a:p>
      </dgm:t>
    </dgm:pt>
    <dgm:pt modelId="{61EB164A-7EDC-4AAE-8042-CC7033045DD4}">
      <dgm:prSet phldrT="[Texte]">
        <dgm:style>
          <a:lnRef idx="2">
            <a:schemeClr val="accent1">
              <a:shade val="50000"/>
            </a:schemeClr>
          </a:lnRef>
          <a:fillRef idx="1">
            <a:schemeClr val="accent1"/>
          </a:fillRef>
          <a:effectRef idx="0">
            <a:schemeClr val="accent1"/>
          </a:effectRef>
          <a:fontRef idx="minor">
            <a:schemeClr val="lt1"/>
          </a:fontRef>
        </dgm:style>
      </dgm:prSet>
      <dgm:spPr>
        <a:solidFill>
          <a:schemeClr val="accent5">
            <a:lumMod val="40000"/>
            <a:lumOff val="60000"/>
          </a:schemeClr>
        </a:solidFill>
        <a:ln>
          <a:solidFill>
            <a:schemeClr val="accent5">
              <a:lumMod val="40000"/>
              <a:lumOff val="60000"/>
            </a:schemeClr>
          </a:solidFill>
        </a:ln>
      </dgm:spPr>
      <dgm:t>
        <a:bodyPr rtlCol="0" anchor="ctr"/>
        <a:lstStyle/>
        <a:p>
          <a:pPr rtl="0" eaLnBrk="1" latinLnBrk="0" hangingPunct="1"/>
          <a:r>
            <a:rPr lang="fr-FR" dirty="0">
              <a:solidFill>
                <a:schemeClr val="lt1"/>
              </a:solidFill>
              <a:latin typeface="+mn-lt"/>
              <a:ea typeface="+mn-ea"/>
              <a:cs typeface="+mn-cs"/>
            </a:rPr>
            <a:t>Partenariat et mutualisation</a:t>
          </a:r>
        </a:p>
      </dgm:t>
    </dgm:pt>
    <dgm:pt modelId="{80E8CD65-BF65-40CD-A26A-52CDCE4E1875}" type="parTrans" cxnId="{D29FD441-B7E1-451C-BA86-EEC5F5F2D89C}">
      <dgm:prSet/>
      <dgm:spPr/>
      <dgm:t>
        <a:bodyPr/>
        <a:lstStyle/>
        <a:p>
          <a:endParaRPr lang="fr-FR"/>
        </a:p>
      </dgm:t>
    </dgm:pt>
    <dgm:pt modelId="{0FE58F1A-621E-43D7-9727-7DA41AAAF503}" type="sibTrans" cxnId="{D29FD441-B7E1-451C-BA86-EEC5F5F2D89C}">
      <dgm:prSet/>
      <dgm:spPr/>
      <dgm:t>
        <a:bodyPr/>
        <a:lstStyle/>
        <a:p>
          <a:endParaRPr lang="fr-FR"/>
        </a:p>
      </dgm:t>
    </dgm:pt>
    <dgm:pt modelId="{5AB5AED8-CCDF-4B55-88D6-BF33AF052BB5}" type="pres">
      <dgm:prSet presAssocID="{13A50CB2-2085-4CB8-BAB9-F4A40946A2B0}" presName="cycle" presStyleCnt="0">
        <dgm:presLayoutVars>
          <dgm:dir/>
          <dgm:resizeHandles val="exact"/>
        </dgm:presLayoutVars>
      </dgm:prSet>
      <dgm:spPr/>
    </dgm:pt>
    <dgm:pt modelId="{5DE96470-41A7-4C1E-93A8-C68722AB958B}" type="pres">
      <dgm:prSet presAssocID="{B52ADB4A-71E9-47CD-BEA9-49D8623F74A0}" presName="node" presStyleLbl="node1" presStyleIdx="0" presStyleCnt="5">
        <dgm:presLayoutVars>
          <dgm:bulletEnabled val="1"/>
        </dgm:presLayoutVars>
      </dgm:prSet>
      <dgm:spPr>
        <a:xfrm>
          <a:off x="2380505" y="2370"/>
          <a:ext cx="1334988" cy="867742"/>
        </a:xfrm>
        <a:prstGeom prst="roundRect">
          <a:avLst/>
        </a:prstGeom>
      </dgm:spPr>
    </dgm:pt>
    <dgm:pt modelId="{AFB93CF5-3349-491C-8314-4C69C16E0ED5}" type="pres">
      <dgm:prSet presAssocID="{B52ADB4A-71E9-47CD-BEA9-49D8623F74A0}" presName="spNode" presStyleCnt="0"/>
      <dgm:spPr/>
    </dgm:pt>
    <dgm:pt modelId="{15501BF4-2FB0-4D0C-9216-BC33F56A8AF2}" type="pres">
      <dgm:prSet presAssocID="{2463B1AC-FEF6-46C7-AE5E-A6F726432A6F}" presName="sibTrans" presStyleLbl="sibTrans1D1" presStyleIdx="0" presStyleCnt="5"/>
      <dgm:spPr/>
    </dgm:pt>
    <dgm:pt modelId="{B728DBFC-3D6B-4DB8-A6DF-3960548DCD9B}" type="pres">
      <dgm:prSet presAssocID="{E174841B-981E-45B7-A810-E634A19A5FB9}" presName="node" presStyleLbl="node1" presStyleIdx="1" presStyleCnt="5">
        <dgm:presLayoutVars>
          <dgm:bulletEnabled val="1"/>
        </dgm:presLayoutVars>
      </dgm:prSet>
      <dgm:spPr>
        <a:xfrm>
          <a:off x="4028301" y="1199563"/>
          <a:ext cx="1334988" cy="867742"/>
        </a:xfrm>
        <a:prstGeom prst="roundRect">
          <a:avLst/>
        </a:prstGeom>
      </dgm:spPr>
    </dgm:pt>
    <dgm:pt modelId="{BE2526BA-80F3-44D1-B86A-09B644B4621E}" type="pres">
      <dgm:prSet presAssocID="{E174841B-981E-45B7-A810-E634A19A5FB9}" presName="spNode" presStyleCnt="0"/>
      <dgm:spPr/>
    </dgm:pt>
    <dgm:pt modelId="{743C1C0C-8430-40C1-B76B-9E3A7091A6D4}" type="pres">
      <dgm:prSet presAssocID="{C46DEC93-AD8B-45C6-9454-76B39A9771E5}" presName="sibTrans" presStyleLbl="sibTrans1D1" presStyleIdx="1" presStyleCnt="5"/>
      <dgm:spPr/>
    </dgm:pt>
    <dgm:pt modelId="{C5D2522A-5B74-4342-999E-27F5759A4128}" type="pres">
      <dgm:prSet presAssocID="{03F827D4-924E-4C71-8E95-B35D9550FBF1}" presName="node" presStyleLbl="node1" presStyleIdx="2" presStyleCnt="5">
        <dgm:presLayoutVars>
          <dgm:bulletEnabled val="1"/>
        </dgm:presLayoutVars>
      </dgm:prSet>
      <dgm:spPr>
        <a:prstGeom prst="roundRect">
          <a:avLst/>
        </a:prstGeom>
      </dgm:spPr>
    </dgm:pt>
    <dgm:pt modelId="{421F96A1-F2E2-4DA1-90E8-4D340C1CB8E0}" type="pres">
      <dgm:prSet presAssocID="{03F827D4-924E-4C71-8E95-B35D9550FBF1}" presName="spNode" presStyleCnt="0"/>
      <dgm:spPr/>
    </dgm:pt>
    <dgm:pt modelId="{7123A44C-1B75-4ECD-B13A-3525B8F02359}" type="pres">
      <dgm:prSet presAssocID="{1D4641B3-7AD6-4509-AC91-F81D410FDC67}" presName="sibTrans" presStyleLbl="sibTrans1D1" presStyleIdx="2" presStyleCnt="5"/>
      <dgm:spPr/>
    </dgm:pt>
    <dgm:pt modelId="{46F9C63F-6DF7-42C7-8EC6-4367EE922DCC}" type="pres">
      <dgm:prSet presAssocID="{61EB164A-7EDC-4AAE-8042-CC7033045DD4}" presName="node" presStyleLbl="node1" presStyleIdx="3" presStyleCnt="5">
        <dgm:presLayoutVars>
          <dgm:bulletEnabled val="1"/>
        </dgm:presLayoutVars>
      </dgm:prSet>
      <dgm:spPr>
        <a:prstGeom prst="roundRect">
          <a:avLst/>
        </a:prstGeom>
      </dgm:spPr>
    </dgm:pt>
    <dgm:pt modelId="{09C5BD3B-28AF-4019-884F-146CD0499B58}" type="pres">
      <dgm:prSet presAssocID="{61EB164A-7EDC-4AAE-8042-CC7033045DD4}" presName="spNode" presStyleCnt="0"/>
      <dgm:spPr/>
    </dgm:pt>
    <dgm:pt modelId="{F3B319FA-21BB-4B95-A149-5AFC17A22D12}" type="pres">
      <dgm:prSet presAssocID="{0FE58F1A-621E-43D7-9727-7DA41AAAF503}" presName="sibTrans" presStyleLbl="sibTrans1D1" presStyleIdx="3" presStyleCnt="5"/>
      <dgm:spPr/>
    </dgm:pt>
    <dgm:pt modelId="{97F1FCEE-DBB3-476E-9A54-553ACD231D51}" type="pres">
      <dgm:prSet presAssocID="{70F61E57-65DC-47B1-8FF1-ED67B23DBAF1}" presName="node" presStyleLbl="node1" presStyleIdx="4" presStyleCnt="5">
        <dgm:presLayoutVars>
          <dgm:bulletEnabled val="1"/>
        </dgm:presLayoutVars>
      </dgm:prSet>
      <dgm:spPr>
        <a:xfrm>
          <a:off x="732710" y="1199563"/>
          <a:ext cx="1334988" cy="867742"/>
        </a:xfrm>
        <a:prstGeom prst="roundRect">
          <a:avLst/>
        </a:prstGeom>
      </dgm:spPr>
    </dgm:pt>
    <dgm:pt modelId="{3962708E-FDD4-4116-A7B3-FB39C5B885D1}" type="pres">
      <dgm:prSet presAssocID="{70F61E57-65DC-47B1-8FF1-ED67B23DBAF1}" presName="spNode" presStyleCnt="0"/>
      <dgm:spPr/>
    </dgm:pt>
    <dgm:pt modelId="{5D314B93-B1EC-41F9-B2B0-A7484021EF66}" type="pres">
      <dgm:prSet presAssocID="{FF9743AF-8EB0-47E2-AEAE-EDB0930447F8}" presName="sibTrans" presStyleLbl="sibTrans1D1" presStyleIdx="4" presStyleCnt="5"/>
      <dgm:spPr/>
    </dgm:pt>
  </dgm:ptLst>
  <dgm:cxnLst>
    <dgm:cxn modelId="{46B1210A-6DC7-42D1-B9D5-2B09659DFDA9}" srcId="{13A50CB2-2085-4CB8-BAB9-F4A40946A2B0}" destId="{03F827D4-924E-4C71-8E95-B35D9550FBF1}" srcOrd="2" destOrd="0" parTransId="{89625B18-CB9C-456D-99EB-DFCC66D6A5A2}" sibTransId="{1D4641B3-7AD6-4509-AC91-F81D410FDC67}"/>
    <dgm:cxn modelId="{DC8AC60B-7B7D-47D7-AC41-07F4510B4924}" srcId="{13A50CB2-2085-4CB8-BAB9-F4A40946A2B0}" destId="{E174841B-981E-45B7-A810-E634A19A5FB9}" srcOrd="1" destOrd="0" parTransId="{268DB46E-EF70-41D5-841C-B7C2FE983951}" sibTransId="{C46DEC93-AD8B-45C6-9454-76B39A9771E5}"/>
    <dgm:cxn modelId="{BB47C711-FAFA-4607-AC20-7EC2A5A16ED8}" type="presOf" srcId="{61EB164A-7EDC-4AAE-8042-CC7033045DD4}" destId="{46F9C63F-6DF7-42C7-8EC6-4367EE922DCC}" srcOrd="0" destOrd="0" presId="urn:microsoft.com/office/officeart/2005/8/layout/cycle6"/>
    <dgm:cxn modelId="{A306BE1E-A4D2-4959-943B-F4F57F0F397C}" srcId="{13A50CB2-2085-4CB8-BAB9-F4A40946A2B0}" destId="{70F61E57-65DC-47B1-8FF1-ED67B23DBAF1}" srcOrd="4" destOrd="0" parTransId="{ED5AACB5-61D7-4907-8F51-A9B3FE6CB468}" sibTransId="{FF9743AF-8EB0-47E2-AEAE-EDB0930447F8}"/>
    <dgm:cxn modelId="{5035E622-F8B7-4D70-A6FF-D84B2E0E3D75}" type="presOf" srcId="{FF9743AF-8EB0-47E2-AEAE-EDB0930447F8}" destId="{5D314B93-B1EC-41F9-B2B0-A7484021EF66}" srcOrd="0" destOrd="0" presId="urn:microsoft.com/office/officeart/2005/8/layout/cycle6"/>
    <dgm:cxn modelId="{B5F3F826-5DCF-4531-B084-8C997F4671BD}" type="presOf" srcId="{70F61E57-65DC-47B1-8FF1-ED67B23DBAF1}" destId="{97F1FCEE-DBB3-476E-9A54-553ACD231D51}" srcOrd="0" destOrd="0" presId="urn:microsoft.com/office/officeart/2005/8/layout/cycle6"/>
    <dgm:cxn modelId="{D29FD441-B7E1-451C-BA86-EEC5F5F2D89C}" srcId="{13A50CB2-2085-4CB8-BAB9-F4A40946A2B0}" destId="{61EB164A-7EDC-4AAE-8042-CC7033045DD4}" srcOrd="3" destOrd="0" parTransId="{80E8CD65-BF65-40CD-A26A-52CDCE4E1875}" sibTransId="{0FE58F1A-621E-43D7-9727-7DA41AAAF503}"/>
    <dgm:cxn modelId="{E5C22169-C701-479A-A810-850420509365}" srcId="{13A50CB2-2085-4CB8-BAB9-F4A40946A2B0}" destId="{B52ADB4A-71E9-47CD-BEA9-49D8623F74A0}" srcOrd="0" destOrd="0" parTransId="{C05EA43F-C91D-472F-A3E8-9BDE3FD442FC}" sibTransId="{2463B1AC-FEF6-46C7-AE5E-A6F726432A6F}"/>
    <dgm:cxn modelId="{A213324D-8130-4DFB-962C-EA57CD5C4372}" type="presOf" srcId="{C46DEC93-AD8B-45C6-9454-76B39A9771E5}" destId="{743C1C0C-8430-40C1-B76B-9E3A7091A6D4}" srcOrd="0" destOrd="0" presId="urn:microsoft.com/office/officeart/2005/8/layout/cycle6"/>
    <dgm:cxn modelId="{4BCB554D-8A79-43F7-9281-1C817958E31E}" type="presOf" srcId="{03F827D4-924E-4C71-8E95-B35D9550FBF1}" destId="{C5D2522A-5B74-4342-999E-27F5759A4128}" srcOrd="0" destOrd="0" presId="urn:microsoft.com/office/officeart/2005/8/layout/cycle6"/>
    <dgm:cxn modelId="{59D8C481-B717-4A7A-9E8E-16E97AF158B8}" type="presOf" srcId="{E174841B-981E-45B7-A810-E634A19A5FB9}" destId="{B728DBFC-3D6B-4DB8-A6DF-3960548DCD9B}" srcOrd="0" destOrd="0" presId="urn:microsoft.com/office/officeart/2005/8/layout/cycle6"/>
    <dgm:cxn modelId="{B85061AF-A911-45FE-A128-39C6377D1CAF}" type="presOf" srcId="{13A50CB2-2085-4CB8-BAB9-F4A40946A2B0}" destId="{5AB5AED8-CCDF-4B55-88D6-BF33AF052BB5}" srcOrd="0" destOrd="0" presId="urn:microsoft.com/office/officeart/2005/8/layout/cycle6"/>
    <dgm:cxn modelId="{9F3259C3-5236-47B1-9738-EF49CF162934}" type="presOf" srcId="{0FE58F1A-621E-43D7-9727-7DA41AAAF503}" destId="{F3B319FA-21BB-4B95-A149-5AFC17A22D12}" srcOrd="0" destOrd="0" presId="urn:microsoft.com/office/officeart/2005/8/layout/cycle6"/>
    <dgm:cxn modelId="{BC136ED2-BC96-4796-BF99-787A516D1650}" type="presOf" srcId="{B52ADB4A-71E9-47CD-BEA9-49D8623F74A0}" destId="{5DE96470-41A7-4C1E-93A8-C68722AB958B}" srcOrd="0" destOrd="0" presId="urn:microsoft.com/office/officeart/2005/8/layout/cycle6"/>
    <dgm:cxn modelId="{67CD7EE6-2662-4869-A6BD-C98DB9AD421A}" type="presOf" srcId="{2463B1AC-FEF6-46C7-AE5E-A6F726432A6F}" destId="{15501BF4-2FB0-4D0C-9216-BC33F56A8AF2}" srcOrd="0" destOrd="0" presId="urn:microsoft.com/office/officeart/2005/8/layout/cycle6"/>
    <dgm:cxn modelId="{7DBA72F4-6B56-4624-AE72-E5557F378D25}" type="presOf" srcId="{1D4641B3-7AD6-4509-AC91-F81D410FDC67}" destId="{7123A44C-1B75-4ECD-B13A-3525B8F02359}" srcOrd="0" destOrd="0" presId="urn:microsoft.com/office/officeart/2005/8/layout/cycle6"/>
    <dgm:cxn modelId="{EA8DF17C-2509-4363-931E-7B6994CA4B82}" type="presParOf" srcId="{5AB5AED8-CCDF-4B55-88D6-BF33AF052BB5}" destId="{5DE96470-41A7-4C1E-93A8-C68722AB958B}" srcOrd="0" destOrd="0" presId="urn:microsoft.com/office/officeart/2005/8/layout/cycle6"/>
    <dgm:cxn modelId="{5A1A1E10-E8E2-4498-BB4D-FFCEC08A7BA0}" type="presParOf" srcId="{5AB5AED8-CCDF-4B55-88D6-BF33AF052BB5}" destId="{AFB93CF5-3349-491C-8314-4C69C16E0ED5}" srcOrd="1" destOrd="0" presId="urn:microsoft.com/office/officeart/2005/8/layout/cycle6"/>
    <dgm:cxn modelId="{48F9608C-7779-4BAA-B355-F534AE2F4B96}" type="presParOf" srcId="{5AB5AED8-CCDF-4B55-88D6-BF33AF052BB5}" destId="{15501BF4-2FB0-4D0C-9216-BC33F56A8AF2}" srcOrd="2" destOrd="0" presId="urn:microsoft.com/office/officeart/2005/8/layout/cycle6"/>
    <dgm:cxn modelId="{70A33011-A399-4967-B019-36D50D032469}" type="presParOf" srcId="{5AB5AED8-CCDF-4B55-88D6-BF33AF052BB5}" destId="{B728DBFC-3D6B-4DB8-A6DF-3960548DCD9B}" srcOrd="3" destOrd="0" presId="urn:microsoft.com/office/officeart/2005/8/layout/cycle6"/>
    <dgm:cxn modelId="{BAF3B359-BA12-4B69-9746-957781DD33A5}" type="presParOf" srcId="{5AB5AED8-CCDF-4B55-88D6-BF33AF052BB5}" destId="{BE2526BA-80F3-44D1-B86A-09B644B4621E}" srcOrd="4" destOrd="0" presId="urn:microsoft.com/office/officeart/2005/8/layout/cycle6"/>
    <dgm:cxn modelId="{E77BC319-1C75-4BBA-9CE4-7983CAAD4802}" type="presParOf" srcId="{5AB5AED8-CCDF-4B55-88D6-BF33AF052BB5}" destId="{743C1C0C-8430-40C1-B76B-9E3A7091A6D4}" srcOrd="5" destOrd="0" presId="urn:microsoft.com/office/officeart/2005/8/layout/cycle6"/>
    <dgm:cxn modelId="{04E33D85-CAE2-48AC-BBD7-12448E931E71}" type="presParOf" srcId="{5AB5AED8-CCDF-4B55-88D6-BF33AF052BB5}" destId="{C5D2522A-5B74-4342-999E-27F5759A4128}" srcOrd="6" destOrd="0" presId="urn:microsoft.com/office/officeart/2005/8/layout/cycle6"/>
    <dgm:cxn modelId="{C28D19A2-911B-4E17-8201-B07C324FBC4B}" type="presParOf" srcId="{5AB5AED8-CCDF-4B55-88D6-BF33AF052BB5}" destId="{421F96A1-F2E2-4DA1-90E8-4D340C1CB8E0}" srcOrd="7" destOrd="0" presId="urn:microsoft.com/office/officeart/2005/8/layout/cycle6"/>
    <dgm:cxn modelId="{3492216E-BC48-49EF-B2D7-ABF0872CEE0B}" type="presParOf" srcId="{5AB5AED8-CCDF-4B55-88D6-BF33AF052BB5}" destId="{7123A44C-1B75-4ECD-B13A-3525B8F02359}" srcOrd="8" destOrd="0" presId="urn:microsoft.com/office/officeart/2005/8/layout/cycle6"/>
    <dgm:cxn modelId="{381100EA-3D11-4969-9DAF-5ABB71462E3B}" type="presParOf" srcId="{5AB5AED8-CCDF-4B55-88D6-BF33AF052BB5}" destId="{46F9C63F-6DF7-42C7-8EC6-4367EE922DCC}" srcOrd="9" destOrd="0" presId="urn:microsoft.com/office/officeart/2005/8/layout/cycle6"/>
    <dgm:cxn modelId="{2C0138CC-DA27-4CCD-BF56-D256B79D5B31}" type="presParOf" srcId="{5AB5AED8-CCDF-4B55-88D6-BF33AF052BB5}" destId="{09C5BD3B-28AF-4019-884F-146CD0499B58}" srcOrd="10" destOrd="0" presId="urn:microsoft.com/office/officeart/2005/8/layout/cycle6"/>
    <dgm:cxn modelId="{5854A8FC-C476-4BF9-88C3-065EBA0BB18B}" type="presParOf" srcId="{5AB5AED8-CCDF-4B55-88D6-BF33AF052BB5}" destId="{F3B319FA-21BB-4B95-A149-5AFC17A22D12}" srcOrd="11" destOrd="0" presId="urn:microsoft.com/office/officeart/2005/8/layout/cycle6"/>
    <dgm:cxn modelId="{76A9307D-67C5-4FB4-A3F2-AA65CB106EAF}" type="presParOf" srcId="{5AB5AED8-CCDF-4B55-88D6-BF33AF052BB5}" destId="{97F1FCEE-DBB3-476E-9A54-553ACD231D51}" srcOrd="12" destOrd="0" presId="urn:microsoft.com/office/officeart/2005/8/layout/cycle6"/>
    <dgm:cxn modelId="{20669B65-FDB8-4D88-8440-1834AEDFC95B}" type="presParOf" srcId="{5AB5AED8-CCDF-4B55-88D6-BF33AF052BB5}" destId="{3962708E-FDD4-4116-A7B3-FB39C5B885D1}" srcOrd="13" destOrd="0" presId="urn:microsoft.com/office/officeart/2005/8/layout/cycle6"/>
    <dgm:cxn modelId="{F5F94AFB-A630-4926-873C-EC82C3DF1D3B}" type="presParOf" srcId="{5AB5AED8-CCDF-4B55-88D6-BF33AF052BB5}" destId="{5D314B93-B1EC-41F9-B2B0-A7484021EF6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96470-41A7-4C1E-93A8-C68722AB958B}">
      <dsp:nvSpPr>
        <dsp:cNvPr id="0" name=""/>
        <dsp:cNvSpPr/>
      </dsp:nvSpPr>
      <dsp:spPr>
        <a:xfrm>
          <a:off x="2276233" y="1864"/>
          <a:ext cx="1352189" cy="878923"/>
        </a:xfrm>
        <a:prstGeom prst="roundRect">
          <a:avLst/>
        </a:prstGeom>
        <a:solidFill>
          <a:schemeClr val="accent5">
            <a:lumMod val="40000"/>
            <a:lumOff val="60000"/>
          </a:schemeClr>
        </a:solidFill>
        <a:ln w="25400" cap="flat" cmpd="sng" algn="ctr">
          <a:solidFill>
            <a:schemeClr val="accent5">
              <a:lumMod val="40000"/>
              <a:lumOff val="6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FR" sz="1400" kern="1200" dirty="0">
              <a:solidFill>
                <a:schemeClr val="lt1"/>
              </a:solidFill>
              <a:latin typeface="+mn-lt"/>
              <a:ea typeface="+mn-ea"/>
              <a:cs typeface="+mn-cs"/>
            </a:rPr>
            <a:t>Hybridation de la formation</a:t>
          </a:r>
        </a:p>
      </dsp:txBody>
      <dsp:txXfrm>
        <a:off x="2319138" y="44769"/>
        <a:ext cx="1266379" cy="793113"/>
      </dsp:txXfrm>
    </dsp:sp>
    <dsp:sp modelId="{15501BF4-2FB0-4D0C-9216-BC33F56A8AF2}">
      <dsp:nvSpPr>
        <dsp:cNvPr id="0" name=""/>
        <dsp:cNvSpPr/>
      </dsp:nvSpPr>
      <dsp:spPr>
        <a:xfrm>
          <a:off x="1194938" y="441326"/>
          <a:ext cx="3514778" cy="3514778"/>
        </a:xfrm>
        <a:custGeom>
          <a:avLst/>
          <a:gdLst/>
          <a:ahLst/>
          <a:cxnLst/>
          <a:rect l="0" t="0" r="0" b="0"/>
          <a:pathLst>
            <a:path>
              <a:moveTo>
                <a:pt x="2442790" y="139167"/>
              </a:moveTo>
              <a:arcTo wR="1757389" hR="1757389" stAng="17577311" swAng="1963402"/>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28DBFC-3D6B-4DB8-A6DF-3960548DCD9B}">
      <dsp:nvSpPr>
        <dsp:cNvPr id="0" name=""/>
        <dsp:cNvSpPr/>
      </dsp:nvSpPr>
      <dsp:spPr>
        <a:xfrm>
          <a:off x="3947609" y="1216190"/>
          <a:ext cx="1352189" cy="878923"/>
        </a:xfrm>
        <a:prstGeom prst="roundRect">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FR" sz="1400" kern="1200" dirty="0">
              <a:solidFill>
                <a:schemeClr val="lt1"/>
              </a:solidFill>
              <a:latin typeface="+mn-lt"/>
              <a:ea typeface="+mn-ea"/>
              <a:cs typeface="+mn-cs"/>
            </a:rPr>
            <a:t>Attractivité de l’offre de services</a:t>
          </a:r>
        </a:p>
      </dsp:txBody>
      <dsp:txXfrm>
        <a:off x="3990514" y="1259095"/>
        <a:ext cx="1266379" cy="793113"/>
      </dsp:txXfrm>
    </dsp:sp>
    <dsp:sp modelId="{743C1C0C-8430-40C1-B76B-9E3A7091A6D4}">
      <dsp:nvSpPr>
        <dsp:cNvPr id="0" name=""/>
        <dsp:cNvSpPr/>
      </dsp:nvSpPr>
      <dsp:spPr>
        <a:xfrm>
          <a:off x="1194938" y="441326"/>
          <a:ext cx="3514778" cy="3514778"/>
        </a:xfrm>
        <a:custGeom>
          <a:avLst/>
          <a:gdLst/>
          <a:ahLst/>
          <a:cxnLst/>
          <a:rect l="0" t="0" r="0" b="0"/>
          <a:pathLst>
            <a:path>
              <a:moveTo>
                <a:pt x="3512349" y="1665028"/>
              </a:moveTo>
              <a:arcTo wR="1757389" hR="1757389" stAng="21419243" swAng="2197735"/>
            </a:path>
          </a:pathLst>
        </a:custGeom>
        <a:noFill/>
        <a:ln w="9525" cap="flat" cmpd="sng" algn="ctr">
          <a:solidFill>
            <a:schemeClr val="accent2">
              <a:shade val="90000"/>
              <a:hueOff val="0"/>
              <a:satOff val="-16471"/>
              <a:lumOff val="21030"/>
              <a:alphaOff val="0"/>
            </a:schemeClr>
          </a:solidFill>
          <a:prstDash val="solid"/>
        </a:ln>
        <a:effectLst/>
      </dsp:spPr>
      <dsp:style>
        <a:lnRef idx="1">
          <a:scrgbClr r="0" g="0" b="0"/>
        </a:lnRef>
        <a:fillRef idx="0">
          <a:scrgbClr r="0" g="0" b="0"/>
        </a:fillRef>
        <a:effectRef idx="0">
          <a:scrgbClr r="0" g="0" b="0"/>
        </a:effectRef>
        <a:fontRef idx="minor"/>
      </dsp:style>
    </dsp:sp>
    <dsp:sp modelId="{C5D2522A-5B74-4342-999E-27F5759A4128}">
      <dsp:nvSpPr>
        <dsp:cNvPr id="0" name=""/>
        <dsp:cNvSpPr/>
      </dsp:nvSpPr>
      <dsp:spPr>
        <a:xfrm>
          <a:off x="3309200" y="3181011"/>
          <a:ext cx="1352189" cy="878923"/>
        </a:xfrm>
        <a:prstGeom prst="roundRect">
          <a:avLst/>
        </a:prstGeom>
        <a:solidFill>
          <a:schemeClr val="accent5">
            <a:lumMod val="40000"/>
            <a:lumOff val="60000"/>
          </a:schemeClr>
        </a:solidFill>
        <a:ln w="25400" cap="flat" cmpd="sng" algn="ctr">
          <a:solidFill>
            <a:schemeClr val="accent5">
              <a:lumMod val="40000"/>
              <a:lumOff val="6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eaLnBrk="1" latinLnBrk="0" hangingPunct="1">
            <a:lnSpc>
              <a:spcPct val="90000"/>
            </a:lnSpc>
            <a:spcBef>
              <a:spcPct val="0"/>
            </a:spcBef>
            <a:spcAft>
              <a:spcPct val="35000"/>
            </a:spcAft>
            <a:buNone/>
          </a:pPr>
          <a:r>
            <a:rPr lang="fr-FR" sz="1500" kern="1200" dirty="0">
              <a:solidFill>
                <a:schemeClr val="lt1"/>
              </a:solidFill>
              <a:latin typeface="+mn-lt"/>
              <a:ea typeface="+mn-ea"/>
              <a:cs typeface="+mn-cs"/>
            </a:rPr>
            <a:t>Maillage des territoires</a:t>
          </a:r>
        </a:p>
      </dsp:txBody>
      <dsp:txXfrm>
        <a:off x="3352105" y="3223916"/>
        <a:ext cx="1266379" cy="793113"/>
      </dsp:txXfrm>
    </dsp:sp>
    <dsp:sp modelId="{7123A44C-1B75-4ECD-B13A-3525B8F02359}">
      <dsp:nvSpPr>
        <dsp:cNvPr id="0" name=""/>
        <dsp:cNvSpPr/>
      </dsp:nvSpPr>
      <dsp:spPr>
        <a:xfrm>
          <a:off x="1194938" y="441326"/>
          <a:ext cx="3514778" cy="3514778"/>
        </a:xfrm>
        <a:custGeom>
          <a:avLst/>
          <a:gdLst/>
          <a:ahLst/>
          <a:cxnLst/>
          <a:rect l="0" t="0" r="0" b="0"/>
          <a:pathLst>
            <a:path>
              <a:moveTo>
                <a:pt x="2107270" y="3479597"/>
              </a:moveTo>
              <a:arcTo wR="1757389" hR="1757389" stAng="4710970" swAng="1378060"/>
            </a:path>
          </a:pathLst>
        </a:custGeom>
        <a:noFill/>
        <a:ln w="9525" cap="flat" cmpd="sng" algn="ctr">
          <a:solidFill>
            <a:schemeClr val="accent2">
              <a:shade val="90000"/>
              <a:hueOff val="0"/>
              <a:satOff val="-32942"/>
              <a:lumOff val="42060"/>
              <a:alphaOff val="0"/>
            </a:schemeClr>
          </a:solidFill>
          <a:prstDash val="solid"/>
        </a:ln>
        <a:effectLst/>
      </dsp:spPr>
      <dsp:style>
        <a:lnRef idx="1">
          <a:scrgbClr r="0" g="0" b="0"/>
        </a:lnRef>
        <a:fillRef idx="0">
          <a:scrgbClr r="0" g="0" b="0"/>
        </a:fillRef>
        <a:effectRef idx="0">
          <a:scrgbClr r="0" g="0" b="0"/>
        </a:effectRef>
        <a:fontRef idx="minor"/>
      </dsp:style>
    </dsp:sp>
    <dsp:sp modelId="{46F9C63F-6DF7-42C7-8EC6-4367EE922DCC}">
      <dsp:nvSpPr>
        <dsp:cNvPr id="0" name=""/>
        <dsp:cNvSpPr/>
      </dsp:nvSpPr>
      <dsp:spPr>
        <a:xfrm>
          <a:off x="1243265" y="3181011"/>
          <a:ext cx="1352189" cy="878923"/>
        </a:xfrm>
        <a:prstGeom prst="roundRect">
          <a:avLst/>
        </a:prstGeom>
        <a:solidFill>
          <a:schemeClr val="accent5">
            <a:lumMod val="40000"/>
            <a:lumOff val="60000"/>
          </a:schemeClr>
        </a:solidFill>
        <a:ln w="25400" cap="flat" cmpd="sng" algn="ctr">
          <a:solidFill>
            <a:schemeClr val="accent5">
              <a:lumMod val="40000"/>
              <a:lumOff val="6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eaLnBrk="1" latinLnBrk="0" hangingPunct="1">
            <a:lnSpc>
              <a:spcPct val="90000"/>
            </a:lnSpc>
            <a:spcBef>
              <a:spcPct val="0"/>
            </a:spcBef>
            <a:spcAft>
              <a:spcPct val="35000"/>
            </a:spcAft>
            <a:buNone/>
          </a:pPr>
          <a:r>
            <a:rPr lang="fr-FR" sz="1500" kern="1200" dirty="0">
              <a:solidFill>
                <a:schemeClr val="lt1"/>
              </a:solidFill>
              <a:latin typeface="+mn-lt"/>
              <a:ea typeface="+mn-ea"/>
              <a:cs typeface="+mn-cs"/>
            </a:rPr>
            <a:t>Partenariat et mutualisation</a:t>
          </a:r>
        </a:p>
      </dsp:txBody>
      <dsp:txXfrm>
        <a:off x="1286170" y="3223916"/>
        <a:ext cx="1266379" cy="793113"/>
      </dsp:txXfrm>
    </dsp:sp>
    <dsp:sp modelId="{F3B319FA-21BB-4B95-A149-5AFC17A22D12}">
      <dsp:nvSpPr>
        <dsp:cNvPr id="0" name=""/>
        <dsp:cNvSpPr/>
      </dsp:nvSpPr>
      <dsp:spPr>
        <a:xfrm>
          <a:off x="1194938" y="441326"/>
          <a:ext cx="3514778" cy="3514778"/>
        </a:xfrm>
        <a:custGeom>
          <a:avLst/>
          <a:gdLst/>
          <a:ahLst/>
          <a:cxnLst/>
          <a:rect l="0" t="0" r="0" b="0"/>
          <a:pathLst>
            <a:path>
              <a:moveTo>
                <a:pt x="293899" y="2730330"/>
              </a:moveTo>
              <a:arcTo wR="1757389" hR="1757389" stAng="8783022" swAng="2197735"/>
            </a:path>
          </a:pathLst>
        </a:custGeom>
        <a:noFill/>
        <a:ln w="9525" cap="flat" cmpd="sng" algn="ctr">
          <a:solidFill>
            <a:schemeClr val="accent2">
              <a:shade val="90000"/>
              <a:hueOff val="0"/>
              <a:satOff val="-32942"/>
              <a:lumOff val="42060"/>
              <a:alphaOff val="0"/>
            </a:schemeClr>
          </a:solidFill>
          <a:prstDash val="solid"/>
        </a:ln>
        <a:effectLst/>
      </dsp:spPr>
      <dsp:style>
        <a:lnRef idx="1">
          <a:scrgbClr r="0" g="0" b="0"/>
        </a:lnRef>
        <a:fillRef idx="0">
          <a:scrgbClr r="0" g="0" b="0"/>
        </a:fillRef>
        <a:effectRef idx="0">
          <a:scrgbClr r="0" g="0" b="0"/>
        </a:effectRef>
        <a:fontRef idx="minor"/>
      </dsp:style>
    </dsp:sp>
    <dsp:sp modelId="{97F1FCEE-DBB3-476E-9A54-553ACD231D51}">
      <dsp:nvSpPr>
        <dsp:cNvPr id="0" name=""/>
        <dsp:cNvSpPr/>
      </dsp:nvSpPr>
      <dsp:spPr>
        <a:xfrm>
          <a:off x="604856" y="1216190"/>
          <a:ext cx="1352189" cy="878923"/>
        </a:xfrm>
        <a:prstGeom prst="roundRect">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FR" sz="1400" kern="1200" dirty="0">
              <a:solidFill>
                <a:schemeClr val="lt1"/>
              </a:solidFill>
              <a:latin typeface="+mn-lt"/>
              <a:ea typeface="+mn-ea"/>
              <a:cs typeface="+mn-cs"/>
            </a:rPr>
            <a:t>Soutien aux tiers-lieux</a:t>
          </a:r>
        </a:p>
      </dsp:txBody>
      <dsp:txXfrm>
        <a:off x="647761" y="1259095"/>
        <a:ext cx="1266379" cy="793113"/>
      </dsp:txXfrm>
    </dsp:sp>
    <dsp:sp modelId="{5D314B93-B1EC-41F9-B2B0-A7484021EF66}">
      <dsp:nvSpPr>
        <dsp:cNvPr id="0" name=""/>
        <dsp:cNvSpPr/>
      </dsp:nvSpPr>
      <dsp:spPr>
        <a:xfrm>
          <a:off x="1194938" y="441326"/>
          <a:ext cx="3514778" cy="3514778"/>
        </a:xfrm>
        <a:custGeom>
          <a:avLst/>
          <a:gdLst/>
          <a:ahLst/>
          <a:cxnLst/>
          <a:rect l="0" t="0" r="0" b="0"/>
          <a:pathLst>
            <a:path>
              <a:moveTo>
                <a:pt x="305983" y="766511"/>
              </a:moveTo>
              <a:arcTo wR="1757389" hR="1757389" stAng="12859287" swAng="1963402"/>
            </a:path>
          </a:pathLst>
        </a:custGeom>
        <a:noFill/>
        <a:ln w="9525" cap="flat" cmpd="sng" algn="ctr">
          <a:solidFill>
            <a:schemeClr val="accent2">
              <a:shade val="90000"/>
              <a:hueOff val="0"/>
              <a:satOff val="-16471"/>
              <a:lumOff val="2103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30/05/2023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49000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30887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18744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65838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90891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140585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96890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30/05/2023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92695"/>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879631"/>
            <a:ext cx="8424863" cy="539991"/>
          </a:xfrm>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30/05/2023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915566"/>
            <a:ext cx="8424863" cy="539991"/>
          </a:xfrm>
        </p:spPr>
        <p:txBody>
          <a:bodyPr/>
          <a:lstStyle/>
          <a:p>
            <a:r>
              <a:rPr lang="fr-FR" dirty="0"/>
              <a:t>Sommaire</a:t>
            </a:r>
          </a:p>
        </p:txBody>
      </p:sp>
      <p:sp>
        <p:nvSpPr>
          <p:cNvPr id="12"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30/05/2023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826817"/>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6"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30/05/2023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30/05/2023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392695"/>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826817"/>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30/05/2023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320" y="123201"/>
            <a:ext cx="2338341" cy="1942621"/>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66392"/>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30/05/2023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30/05/2023</a:t>
            </a:fld>
            <a:endParaRPr lang="fr-FR" dirty="0"/>
          </a:p>
        </p:txBody>
      </p:sp>
      <p:sp>
        <p:nvSpPr>
          <p:cNvPr id="5" name="Espace réservé du pied de page 4"/>
          <p:cNvSpPr>
            <a:spLocks noGrp="1"/>
          </p:cNvSpPr>
          <p:nvPr>
            <p:ph type="ftr" sz="quarter" idx="11"/>
          </p:nvPr>
        </p:nvSpPr>
        <p:spPr bwMode="gray">
          <a:xfrm>
            <a:off x="720000" y="4083919"/>
            <a:ext cx="3240000" cy="735978"/>
          </a:xfrm>
          <a:prstGeom prst="rect">
            <a:avLst/>
          </a:prstGeom>
        </p:spPr>
        <p:txBody>
          <a:bodyPr anchor="ctr" anchorCtr="0"/>
          <a:lstStyle>
            <a:lvl1pPr algn="l">
              <a:defRPr sz="1150"/>
            </a:lvl1pPr>
          </a:lstStyle>
          <a:p>
            <a:r>
              <a:rPr lang="fr-FR" dirty="0"/>
              <a:t>Délégation générale</a:t>
            </a:r>
            <a:br>
              <a:rPr lang="fr-FR" dirty="0"/>
            </a:br>
            <a:r>
              <a:rPr lang="fr-FR" dirty="0"/>
              <a:t>à l’emploi et à la </a:t>
            </a:r>
            <a:br>
              <a:rPr lang="fr-FR" dirty="0"/>
            </a:br>
            <a:r>
              <a:rPr lang="fr-FR" dirty="0"/>
              <a:t>formation professionnelle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42845"/>
            <a:ext cx="4176464" cy="3469677"/>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47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987574"/>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30/05/2023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Délégation générale à l’emploi et à la formation professionnelle</a:t>
            </a:r>
          </a:p>
        </p:txBody>
      </p:sp>
      <p:pic>
        <p:nvPicPr>
          <p:cNvPr id="11" name="Imag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51520" y="194206"/>
            <a:ext cx="802820" cy="666958"/>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17CC3AE-5D86-52D8-B8F7-37B8F27261FA}"/>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Espace réservé de la date 5">
            <a:extLst>
              <a:ext uri="{FF2B5EF4-FFF2-40B4-BE49-F238E27FC236}">
                <a16:creationId xmlns:a16="http://schemas.microsoft.com/office/drawing/2014/main" id="{DF3CCFB2-F0D1-A683-86E1-F27707C3B6E5}"/>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a:extLst>
              <a:ext uri="{FF2B5EF4-FFF2-40B4-BE49-F238E27FC236}">
                <a16:creationId xmlns:a16="http://schemas.microsoft.com/office/drawing/2014/main" id="{9FE3C151-CB9E-F585-C46A-07C74A9CAC18}"/>
              </a:ext>
            </a:extLst>
          </p:cNvPr>
          <p:cNvSpPr>
            <a:spLocks noGrp="1"/>
          </p:cNvSpPr>
          <p:nvPr>
            <p:ph type="title"/>
          </p:nvPr>
        </p:nvSpPr>
        <p:spPr>
          <a:xfrm>
            <a:off x="248369" y="721472"/>
            <a:ext cx="8424863" cy="2631896"/>
          </a:xfrm>
        </p:spPr>
        <p:txBody>
          <a:bodyPr>
            <a:normAutofit/>
          </a:bodyPr>
          <a:lstStyle/>
          <a:p>
            <a:pPr marL="13970" algn="ctr"/>
            <a:r>
              <a:rPr lang="fr-FR" dirty="0">
                <a:cs typeface="Arial"/>
              </a:rPr>
              <a:t>  DREETS B.F.C</a:t>
            </a:r>
            <a:br>
              <a:rPr lang="fr-FR" dirty="0">
                <a:cs typeface="Arial"/>
              </a:rPr>
            </a:br>
            <a:r>
              <a:rPr lang="fr-FR" dirty="0">
                <a:cs typeface="Arial"/>
              </a:rPr>
              <a:t>AAP </a:t>
            </a:r>
            <a:r>
              <a:rPr lang="fr-FR">
                <a:cs typeface="Arial"/>
              </a:rPr>
              <a:t>DEFFINOV 2023</a:t>
            </a:r>
            <a:br>
              <a:rPr lang="fr-FR" dirty="0">
                <a:cs typeface="Arial"/>
              </a:rPr>
            </a:br>
            <a:br>
              <a:rPr lang="fr-FR" dirty="0">
                <a:cs typeface="Arial"/>
              </a:rPr>
            </a:br>
            <a:r>
              <a:rPr lang="fr-FR" dirty="0">
                <a:cs typeface="Arial"/>
              </a:rPr>
              <a:t> PRESENTATION DU 25 MAI 2023</a:t>
            </a:r>
            <a:br>
              <a:rPr lang="fr-FR" dirty="0">
                <a:cs typeface="Arial"/>
              </a:rPr>
            </a:br>
            <a:r>
              <a:rPr lang="fr-FR" dirty="0">
                <a:cs typeface="Arial"/>
              </a:rPr>
              <a:t>AUX ACTEURS ET POTENTIELS </a:t>
            </a:r>
            <a:br>
              <a:rPr lang="fr-FR" dirty="0">
                <a:cs typeface="Arial"/>
              </a:rPr>
            </a:br>
            <a:r>
              <a:rPr lang="fr-FR" dirty="0">
                <a:cs typeface="Arial"/>
              </a:rPr>
              <a:t>PORTEURS DE PROJETS</a:t>
            </a:r>
          </a:p>
        </p:txBody>
      </p:sp>
      <p:sp>
        <p:nvSpPr>
          <p:cNvPr id="8" name="Espace réservé du pied de page 7">
            <a:extLst>
              <a:ext uri="{FF2B5EF4-FFF2-40B4-BE49-F238E27FC236}">
                <a16:creationId xmlns:a16="http://schemas.microsoft.com/office/drawing/2014/main" id="{365E2FC2-4146-CB8D-8CBE-07495B09E68B}"/>
              </a:ext>
            </a:extLst>
          </p:cNvPr>
          <p:cNvSpPr>
            <a:spLocks noGrp="1"/>
          </p:cNvSpPr>
          <p:nvPr>
            <p:ph type="ftr" sz="quarter" idx="3"/>
          </p:nvPr>
        </p:nvSpPr>
        <p:spPr/>
        <p:txBody>
          <a:bodyPr/>
          <a:lstStyle/>
          <a:p>
            <a:r>
              <a:rPr lang="fr-FR" dirty="0"/>
              <a:t>Délégation générale à l’emploi et à la formation professionnelle</a:t>
            </a:r>
          </a:p>
        </p:txBody>
      </p:sp>
      <p:pic>
        <p:nvPicPr>
          <p:cNvPr id="3" name="Forme1">
            <a:extLst>
              <a:ext uri="{FF2B5EF4-FFF2-40B4-BE49-F238E27FC236}">
                <a16:creationId xmlns:a16="http://schemas.microsoft.com/office/drawing/2014/main" id="{A9FEC430-8CE2-FDFC-2A20-A2BC97DEA68D}"/>
              </a:ext>
            </a:extLst>
          </p:cNvPr>
          <p:cNvPicPr/>
          <p:nvPr/>
        </p:nvPicPr>
        <p:blipFill>
          <a:blip r:embed="rId2"/>
          <a:stretch/>
        </p:blipFill>
        <p:spPr>
          <a:xfrm>
            <a:off x="1331640" y="215646"/>
            <a:ext cx="696960" cy="679680"/>
          </a:xfrm>
          <a:prstGeom prst="rect">
            <a:avLst/>
          </a:prstGeom>
          <a:ln w="0">
            <a:noFill/>
          </a:ln>
        </p:spPr>
      </p:pic>
    </p:spTree>
    <p:extLst>
      <p:ext uri="{BB962C8B-B14F-4D97-AF65-F5344CB8AC3E}">
        <p14:creationId xmlns:p14="http://schemas.microsoft.com/office/powerpoint/2010/main" val="286791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A58B38-A2CB-A96C-18B1-7A037F5D27D9}"/>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e la date 5">
            <a:extLst>
              <a:ext uri="{FF2B5EF4-FFF2-40B4-BE49-F238E27FC236}">
                <a16:creationId xmlns:a16="http://schemas.microsoft.com/office/drawing/2014/main" id="{86D1ABA8-1F5D-1641-33E6-0ABEB4413547}"/>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8" name="Espace réservé du pied de page 7">
            <a:extLst>
              <a:ext uri="{FF2B5EF4-FFF2-40B4-BE49-F238E27FC236}">
                <a16:creationId xmlns:a16="http://schemas.microsoft.com/office/drawing/2014/main" id="{5134E802-CE56-B420-8FBB-64E8CF7E1746}"/>
              </a:ext>
            </a:extLst>
          </p:cNvPr>
          <p:cNvSpPr>
            <a:spLocks noGrp="1"/>
          </p:cNvSpPr>
          <p:nvPr>
            <p:ph type="ftr" sz="quarter" idx="3"/>
          </p:nvPr>
        </p:nvSpPr>
        <p:spPr/>
        <p:txBody>
          <a:bodyPr/>
          <a:lstStyle/>
          <a:p>
            <a:r>
              <a:rPr lang="fr-FR"/>
              <a:t>Délégation générale à l’emploi et à la formation professionnelle</a:t>
            </a:r>
            <a:endParaRPr lang="fr-FR" dirty="0"/>
          </a:p>
        </p:txBody>
      </p:sp>
      <p:pic>
        <p:nvPicPr>
          <p:cNvPr id="10" name="Image 9">
            <a:extLst>
              <a:ext uri="{FF2B5EF4-FFF2-40B4-BE49-F238E27FC236}">
                <a16:creationId xmlns:a16="http://schemas.microsoft.com/office/drawing/2014/main" id="{711811A9-F113-C288-7FCC-3D78C657BD68}"/>
              </a:ext>
            </a:extLst>
          </p:cNvPr>
          <p:cNvPicPr>
            <a:picLocks noChangeAspect="1"/>
          </p:cNvPicPr>
          <p:nvPr/>
        </p:nvPicPr>
        <p:blipFill>
          <a:blip r:embed="rId2"/>
          <a:stretch>
            <a:fillRect/>
          </a:stretch>
        </p:blipFill>
        <p:spPr>
          <a:xfrm>
            <a:off x="1907704" y="337952"/>
            <a:ext cx="6630742" cy="4663083"/>
          </a:xfrm>
          <a:prstGeom prst="rect">
            <a:avLst/>
          </a:prstGeom>
        </p:spPr>
      </p:pic>
    </p:spTree>
    <p:extLst>
      <p:ext uri="{BB962C8B-B14F-4D97-AF65-F5344CB8AC3E}">
        <p14:creationId xmlns:p14="http://schemas.microsoft.com/office/powerpoint/2010/main" val="353102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p:cNvSpPr>
            <a:spLocks noGrp="1"/>
          </p:cNvSpPr>
          <p:nvPr>
            <p:ph type="title"/>
          </p:nvPr>
        </p:nvSpPr>
        <p:spPr>
          <a:xfrm>
            <a:off x="323850" y="825783"/>
            <a:ext cx="8424863" cy="539991"/>
          </a:xfrm>
        </p:spPr>
        <p:txBody>
          <a:bodyPr/>
          <a:lstStyle/>
          <a:p>
            <a:r>
              <a:rPr lang="fr-FR" u="sng" dirty="0">
                <a:solidFill>
                  <a:srgbClr val="4623C9"/>
                </a:solidFill>
                <a:latin typeface="Public Sans ExtraBold"/>
              </a:rPr>
              <a:t>AAP DEFFINOV Bourgogne-Franche-Comté</a:t>
            </a:r>
          </a:p>
        </p:txBody>
      </p:sp>
      <p:sp>
        <p:nvSpPr>
          <p:cNvPr id="4" name="ZoneTexte 3">
            <a:extLst>
              <a:ext uri="{FF2B5EF4-FFF2-40B4-BE49-F238E27FC236}">
                <a16:creationId xmlns:a16="http://schemas.microsoft.com/office/drawing/2014/main" id="{6A2B1921-7AAB-5AC6-2BF4-37238C20FBFF}"/>
              </a:ext>
            </a:extLst>
          </p:cNvPr>
          <p:cNvSpPr txBox="1"/>
          <p:nvPr/>
        </p:nvSpPr>
        <p:spPr>
          <a:xfrm>
            <a:off x="841881" y="1568426"/>
            <a:ext cx="2975123" cy="254044"/>
          </a:xfrm>
          <a:prstGeom prst="rect">
            <a:avLst/>
          </a:prstGeom>
          <a:noFill/>
        </p:spPr>
        <p:txBody>
          <a:bodyPr wrap="square" rtlCol="0">
            <a:spAutoFit/>
          </a:bodyPr>
          <a:lstStyle/>
          <a:p>
            <a:pPr algn="ctr"/>
            <a:r>
              <a:rPr lang="fr-FR" sz="1051" b="1" dirty="0"/>
              <a:t>Budget global de l’AAP </a:t>
            </a:r>
            <a:r>
              <a:rPr lang="fr-FR" sz="1051" dirty="0"/>
              <a:t>:  3 millions d’euros </a:t>
            </a:r>
          </a:p>
        </p:txBody>
      </p:sp>
      <p:sp>
        <p:nvSpPr>
          <p:cNvPr id="5" name="ZoneTexte 4">
            <a:extLst>
              <a:ext uri="{FF2B5EF4-FFF2-40B4-BE49-F238E27FC236}">
                <a16:creationId xmlns:a16="http://schemas.microsoft.com/office/drawing/2014/main" id="{5B1380B2-9304-7048-61FF-FF04A0EA29F3}"/>
              </a:ext>
            </a:extLst>
          </p:cNvPr>
          <p:cNvSpPr txBox="1"/>
          <p:nvPr/>
        </p:nvSpPr>
        <p:spPr>
          <a:xfrm>
            <a:off x="7079946" y="1923678"/>
            <a:ext cx="1837270" cy="900888"/>
          </a:xfrm>
          <a:prstGeom prst="rect">
            <a:avLst/>
          </a:prstGeom>
          <a:noFill/>
        </p:spPr>
        <p:txBody>
          <a:bodyPr wrap="square" rtlCol="0">
            <a:spAutoFit/>
          </a:bodyPr>
          <a:lstStyle/>
          <a:p>
            <a:pPr algn="just"/>
            <a:r>
              <a:rPr lang="fr-FR" sz="1051" dirty="0"/>
              <a:t>Durée du soutien apporté par l’AAP : 36 mois au maximum</a:t>
            </a:r>
          </a:p>
          <a:p>
            <a:pPr algn="just"/>
            <a:r>
              <a:rPr lang="fr-FR" sz="1051" i="1" dirty="0"/>
              <a:t>(échéance pour la clôture des projets : 31/12/2026)</a:t>
            </a:r>
          </a:p>
        </p:txBody>
      </p:sp>
      <p:pic>
        <p:nvPicPr>
          <p:cNvPr id="8" name="Image 7">
            <a:extLst>
              <a:ext uri="{FF2B5EF4-FFF2-40B4-BE49-F238E27FC236}">
                <a16:creationId xmlns:a16="http://schemas.microsoft.com/office/drawing/2014/main" id="{5D05EE09-A11A-EDF6-F29D-DF6DD67F5B89}"/>
              </a:ext>
            </a:extLst>
          </p:cNvPr>
          <p:cNvPicPr>
            <a:picLocks noChangeAspect="1"/>
          </p:cNvPicPr>
          <p:nvPr/>
        </p:nvPicPr>
        <p:blipFill>
          <a:blip r:embed="rId3"/>
          <a:stretch>
            <a:fillRect/>
          </a:stretch>
        </p:blipFill>
        <p:spPr>
          <a:xfrm>
            <a:off x="7812360" y="1541985"/>
            <a:ext cx="308283" cy="308283"/>
          </a:xfrm>
          <a:prstGeom prst="rect">
            <a:avLst/>
          </a:prstGeom>
        </p:spPr>
      </p:pic>
      <p:sp>
        <p:nvSpPr>
          <p:cNvPr id="9" name="Rectangle 8">
            <a:extLst>
              <a:ext uri="{FF2B5EF4-FFF2-40B4-BE49-F238E27FC236}">
                <a16:creationId xmlns:a16="http://schemas.microsoft.com/office/drawing/2014/main" id="{02779F45-E50D-453B-DBF2-2BABDF92E4F1}"/>
              </a:ext>
            </a:extLst>
          </p:cNvPr>
          <p:cNvSpPr/>
          <p:nvPr/>
        </p:nvSpPr>
        <p:spPr>
          <a:xfrm>
            <a:off x="330627" y="1455559"/>
            <a:ext cx="6610666" cy="3276431"/>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209EC6A-7A6E-984F-8A76-B82A98EFEE69}"/>
              </a:ext>
            </a:extLst>
          </p:cNvPr>
          <p:cNvSpPr/>
          <p:nvPr/>
        </p:nvSpPr>
        <p:spPr>
          <a:xfrm>
            <a:off x="7079947" y="1455559"/>
            <a:ext cx="1807422" cy="1403529"/>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7C5C0F95-368B-A4A0-9918-331834565D9A}"/>
              </a:ext>
            </a:extLst>
          </p:cNvPr>
          <p:cNvPicPr>
            <a:picLocks noChangeAspect="1"/>
          </p:cNvPicPr>
          <p:nvPr/>
        </p:nvPicPr>
        <p:blipFill>
          <a:blip r:embed="rId4"/>
          <a:stretch>
            <a:fillRect/>
          </a:stretch>
        </p:blipFill>
        <p:spPr>
          <a:xfrm>
            <a:off x="539552" y="1885658"/>
            <a:ext cx="317022" cy="317022"/>
          </a:xfrm>
          <a:prstGeom prst="rect">
            <a:avLst/>
          </a:prstGeom>
        </p:spPr>
      </p:pic>
      <p:sp>
        <p:nvSpPr>
          <p:cNvPr id="12" name="ZoneTexte 11">
            <a:extLst>
              <a:ext uri="{FF2B5EF4-FFF2-40B4-BE49-F238E27FC236}">
                <a16:creationId xmlns:a16="http://schemas.microsoft.com/office/drawing/2014/main" id="{1AA8C563-7B5F-C39B-1DC5-7E2CC14B8732}"/>
              </a:ext>
            </a:extLst>
          </p:cNvPr>
          <p:cNvSpPr txBox="1"/>
          <p:nvPr/>
        </p:nvSpPr>
        <p:spPr>
          <a:xfrm>
            <a:off x="5370864" y="2283718"/>
            <a:ext cx="1594151" cy="900888"/>
          </a:xfrm>
          <a:prstGeom prst="rect">
            <a:avLst/>
          </a:prstGeom>
          <a:noFill/>
        </p:spPr>
        <p:txBody>
          <a:bodyPr wrap="square" rtlCol="0">
            <a:spAutoFit/>
          </a:bodyPr>
          <a:lstStyle/>
          <a:p>
            <a:pPr algn="ctr"/>
            <a:r>
              <a:rPr lang="fr-FR" sz="1051" dirty="0"/>
              <a:t>Régime des </a:t>
            </a:r>
            <a:r>
              <a:rPr lang="fr-FR" sz="1051" b="1" dirty="0">
                <a:solidFill>
                  <a:schemeClr val="tx2">
                    <a:lumMod val="40000"/>
                    <a:lumOff val="60000"/>
                  </a:schemeClr>
                </a:solidFill>
              </a:rPr>
              <a:t>minimis</a:t>
            </a:r>
          </a:p>
          <a:p>
            <a:pPr algn="ctr"/>
            <a:r>
              <a:rPr lang="fr-FR" sz="1051" b="1" i="1" dirty="0">
                <a:solidFill>
                  <a:schemeClr val="tx2">
                    <a:lumMod val="40000"/>
                    <a:lumOff val="60000"/>
                  </a:schemeClr>
                </a:solidFill>
              </a:rPr>
              <a:t>Ou minimis SIEG </a:t>
            </a:r>
            <a:r>
              <a:rPr lang="fr-FR" sz="1051" b="1" i="1" dirty="0">
                <a:solidFill>
                  <a:schemeClr val="tx2">
                    <a:lumMod val="40000"/>
                    <a:lumOff val="60000"/>
                  </a:schemeClr>
                </a:solidFill>
                <a:highlight>
                  <a:srgbClr val="FFFF00"/>
                </a:highlight>
              </a:rPr>
              <a:t>(à définir par la DREETS) </a:t>
            </a:r>
            <a:r>
              <a:rPr lang="fr-FR" sz="1051" b="1" i="1" dirty="0">
                <a:solidFill>
                  <a:schemeClr val="tx2">
                    <a:lumMod val="40000"/>
                    <a:lumOff val="60000"/>
                  </a:schemeClr>
                </a:solidFill>
              </a:rPr>
              <a:t>– règles slide suivante</a:t>
            </a:r>
          </a:p>
        </p:txBody>
      </p:sp>
      <p:sp>
        <p:nvSpPr>
          <p:cNvPr id="13" name="ZoneTexte 12">
            <a:extLst>
              <a:ext uri="{FF2B5EF4-FFF2-40B4-BE49-F238E27FC236}">
                <a16:creationId xmlns:a16="http://schemas.microsoft.com/office/drawing/2014/main" id="{2FBBC3A0-0F6F-3586-2FA6-AB48BB06673F}"/>
              </a:ext>
            </a:extLst>
          </p:cNvPr>
          <p:cNvSpPr txBox="1"/>
          <p:nvPr/>
        </p:nvSpPr>
        <p:spPr>
          <a:xfrm>
            <a:off x="323528" y="2283718"/>
            <a:ext cx="1512168" cy="1224310"/>
          </a:xfrm>
          <a:prstGeom prst="rect">
            <a:avLst/>
          </a:prstGeom>
          <a:noFill/>
        </p:spPr>
        <p:txBody>
          <a:bodyPr wrap="square" rtlCol="0">
            <a:spAutoFit/>
          </a:bodyPr>
          <a:lstStyle/>
          <a:p>
            <a:pPr algn="ctr"/>
            <a:r>
              <a:rPr lang="fr-FR" sz="1051" dirty="0"/>
              <a:t>Soutien de l’AAP : </a:t>
            </a:r>
          </a:p>
          <a:p>
            <a:pPr algn="ctr"/>
            <a:r>
              <a:rPr lang="fr-FR" sz="1051" dirty="0"/>
              <a:t>de </a:t>
            </a:r>
            <a:r>
              <a:rPr lang="fr-FR" sz="1051" b="1" dirty="0">
                <a:solidFill>
                  <a:schemeClr val="tx2">
                    <a:lumMod val="40000"/>
                    <a:lumOff val="60000"/>
                  </a:schemeClr>
                </a:solidFill>
              </a:rPr>
              <a:t>50 000 </a:t>
            </a:r>
            <a:r>
              <a:rPr lang="fr-FR" sz="1051" dirty="0"/>
              <a:t>à </a:t>
            </a:r>
            <a:r>
              <a:rPr lang="fr-FR" sz="1051" b="1" dirty="0">
                <a:solidFill>
                  <a:schemeClr val="tx2">
                    <a:lumMod val="40000"/>
                    <a:lumOff val="60000"/>
                  </a:schemeClr>
                </a:solidFill>
              </a:rPr>
              <a:t>200 000 euros </a:t>
            </a:r>
            <a:r>
              <a:rPr lang="fr-FR" sz="1051" dirty="0"/>
              <a:t>par projet sous le régime des minimis</a:t>
            </a:r>
          </a:p>
          <a:p>
            <a:pPr algn="ctr"/>
            <a:r>
              <a:rPr lang="fr-FR" sz="1051" b="1" dirty="0">
                <a:solidFill>
                  <a:schemeClr val="tx2">
                    <a:lumMod val="40000"/>
                    <a:lumOff val="60000"/>
                  </a:schemeClr>
                </a:solidFill>
              </a:rPr>
              <a:t>50 000 </a:t>
            </a:r>
            <a:r>
              <a:rPr lang="fr-FR" sz="1051" dirty="0"/>
              <a:t>à </a:t>
            </a:r>
            <a:r>
              <a:rPr lang="fr-FR" sz="1051" b="1" dirty="0">
                <a:solidFill>
                  <a:schemeClr val="tx2">
                    <a:lumMod val="40000"/>
                    <a:lumOff val="60000"/>
                  </a:schemeClr>
                </a:solidFill>
              </a:rPr>
              <a:t>500 000 euros</a:t>
            </a:r>
            <a:r>
              <a:rPr lang="fr-FR" sz="1051" dirty="0"/>
              <a:t> sous le régime des minimis SIEG</a:t>
            </a:r>
          </a:p>
        </p:txBody>
      </p:sp>
      <p:sp>
        <p:nvSpPr>
          <p:cNvPr id="14" name="ZoneTexte 13">
            <a:extLst>
              <a:ext uri="{FF2B5EF4-FFF2-40B4-BE49-F238E27FC236}">
                <a16:creationId xmlns:a16="http://schemas.microsoft.com/office/drawing/2014/main" id="{07F25ED2-8F9D-840C-5608-21780856CD5B}"/>
              </a:ext>
            </a:extLst>
          </p:cNvPr>
          <p:cNvSpPr txBox="1"/>
          <p:nvPr/>
        </p:nvSpPr>
        <p:spPr>
          <a:xfrm>
            <a:off x="2000788" y="2283718"/>
            <a:ext cx="3333453" cy="1224181"/>
          </a:xfrm>
          <a:prstGeom prst="rect">
            <a:avLst/>
          </a:prstGeom>
          <a:noFill/>
        </p:spPr>
        <p:txBody>
          <a:bodyPr wrap="square" rtlCol="0">
            <a:spAutoFit/>
          </a:bodyPr>
          <a:lstStyle/>
          <a:p>
            <a:pPr algn="just"/>
            <a:r>
              <a:rPr lang="fr-FR" sz="1051" dirty="0"/>
              <a:t>Taux d’intervention plafonné à </a:t>
            </a:r>
            <a:r>
              <a:rPr lang="fr-FR" sz="1051" b="1" dirty="0">
                <a:solidFill>
                  <a:schemeClr val="tx2">
                    <a:lumMod val="40000"/>
                    <a:lumOff val="60000"/>
                  </a:schemeClr>
                </a:solidFill>
              </a:rPr>
              <a:t>70% </a:t>
            </a:r>
            <a:r>
              <a:rPr lang="fr-FR" sz="1051" dirty="0"/>
              <a:t>du montant total des dépenses éligibles</a:t>
            </a:r>
          </a:p>
          <a:p>
            <a:pPr algn="just"/>
            <a:endParaRPr lang="fr-FR" sz="1051" dirty="0"/>
          </a:p>
          <a:p>
            <a:pPr algn="just"/>
            <a:r>
              <a:rPr lang="fr-FR" sz="1051" b="1" dirty="0">
                <a:solidFill>
                  <a:schemeClr val="tx2">
                    <a:lumMod val="40000"/>
                    <a:lumOff val="60000"/>
                  </a:schemeClr>
                </a:solidFill>
              </a:rPr>
              <a:t>30% </a:t>
            </a:r>
            <a:r>
              <a:rPr lang="fr-FR" sz="1051" dirty="0"/>
              <a:t>de cofinancements à apporter (publics, privés, autofinancement) </a:t>
            </a:r>
            <a:r>
              <a:rPr lang="fr-FR" sz="1050" b="1" i="1" dirty="0">
                <a:solidFill>
                  <a:schemeClr val="bg2"/>
                </a:solidFill>
              </a:rPr>
              <a:t>hors fonds européens (FSE, FEDER)</a:t>
            </a:r>
            <a:endParaRPr lang="fr-FR" sz="1050" i="1" dirty="0">
              <a:solidFill>
                <a:schemeClr val="bg2"/>
              </a:solidFill>
            </a:endParaRPr>
          </a:p>
          <a:p>
            <a:pPr algn="just"/>
            <a:endParaRPr lang="fr-FR" sz="1051" dirty="0"/>
          </a:p>
        </p:txBody>
      </p:sp>
      <p:sp>
        <p:nvSpPr>
          <p:cNvPr id="15" name="ZoneTexte 14">
            <a:extLst>
              <a:ext uri="{FF2B5EF4-FFF2-40B4-BE49-F238E27FC236}">
                <a16:creationId xmlns:a16="http://schemas.microsoft.com/office/drawing/2014/main" id="{AEAB6C1F-BCAE-E73E-8A2F-F0344153AF6A}"/>
              </a:ext>
            </a:extLst>
          </p:cNvPr>
          <p:cNvSpPr txBox="1"/>
          <p:nvPr/>
        </p:nvSpPr>
        <p:spPr>
          <a:xfrm>
            <a:off x="1971966" y="3291830"/>
            <a:ext cx="3346631" cy="577466"/>
          </a:xfrm>
          <a:prstGeom prst="rect">
            <a:avLst/>
          </a:prstGeom>
          <a:noFill/>
        </p:spPr>
        <p:txBody>
          <a:bodyPr wrap="square" rtlCol="0">
            <a:spAutoFit/>
          </a:bodyPr>
          <a:lstStyle/>
          <a:p>
            <a:pPr algn="ctr"/>
            <a:r>
              <a:rPr lang="fr-FR" sz="1051" i="1" dirty="0"/>
              <a:t>Dont</a:t>
            </a:r>
            <a:r>
              <a:rPr lang="fr-FR" sz="1051" b="1" i="1" dirty="0">
                <a:solidFill>
                  <a:schemeClr val="tx2">
                    <a:lumMod val="40000"/>
                    <a:lumOff val="60000"/>
                  </a:schemeClr>
                </a:solidFill>
              </a:rPr>
              <a:t> 30% </a:t>
            </a:r>
            <a:r>
              <a:rPr lang="fr-FR" sz="1051" i="1" dirty="0"/>
              <a:t>pourront émaner d’une valorisation non financière d’apports matériels ou immatériels (dont bénévolat)</a:t>
            </a:r>
          </a:p>
        </p:txBody>
      </p:sp>
      <p:sp>
        <p:nvSpPr>
          <p:cNvPr id="17" name="Arc 16">
            <a:extLst>
              <a:ext uri="{FF2B5EF4-FFF2-40B4-BE49-F238E27FC236}">
                <a16:creationId xmlns:a16="http://schemas.microsoft.com/office/drawing/2014/main" id="{5E6460C3-5CE5-8C8D-4471-B85AE0B09836}"/>
              </a:ext>
            </a:extLst>
          </p:cNvPr>
          <p:cNvSpPr/>
          <p:nvPr/>
        </p:nvSpPr>
        <p:spPr>
          <a:xfrm rot="3302046" flipH="1" flipV="1">
            <a:off x="1866061" y="2972559"/>
            <a:ext cx="576064" cy="577466"/>
          </a:xfrm>
          <a:prstGeom prst="arc">
            <a:avLst>
              <a:gd name="adj1" fmla="val 14325379"/>
              <a:gd name="adj2" fmla="val 0"/>
            </a:avLst>
          </a:prstGeom>
          <a:ln w="12700">
            <a:solidFill>
              <a:schemeClr val="tx2">
                <a:lumMod val="20000"/>
                <a:lumOff val="8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a:extLst>
              <a:ext uri="{FF2B5EF4-FFF2-40B4-BE49-F238E27FC236}">
                <a16:creationId xmlns:a16="http://schemas.microsoft.com/office/drawing/2014/main" id="{937D6B87-6DF4-25ED-54AC-8D3306B7957E}"/>
              </a:ext>
            </a:extLst>
          </p:cNvPr>
          <p:cNvSpPr txBox="1"/>
          <p:nvPr/>
        </p:nvSpPr>
        <p:spPr>
          <a:xfrm>
            <a:off x="899016" y="4117906"/>
            <a:ext cx="4547577" cy="415755"/>
          </a:xfrm>
          <a:prstGeom prst="rect">
            <a:avLst/>
          </a:prstGeom>
          <a:noFill/>
        </p:spPr>
        <p:txBody>
          <a:bodyPr wrap="square" rtlCol="0">
            <a:spAutoFit/>
          </a:bodyPr>
          <a:lstStyle/>
          <a:p>
            <a:r>
              <a:rPr lang="fr-FR" sz="1051" b="1" dirty="0"/>
              <a:t>Bonification jusqu’à </a:t>
            </a:r>
            <a:r>
              <a:rPr lang="fr-FR" sz="1051" b="1" dirty="0">
                <a:solidFill>
                  <a:schemeClr val="tx2">
                    <a:lumMod val="40000"/>
                    <a:lumOff val="60000"/>
                  </a:schemeClr>
                </a:solidFill>
              </a:rPr>
              <a:t>80% </a:t>
            </a:r>
            <a:r>
              <a:rPr lang="fr-FR" sz="1051" b="1" dirty="0"/>
              <a:t>des dépenses éligibles pour des projets répondant à des axes stratégiques </a:t>
            </a:r>
            <a:r>
              <a:rPr lang="fr-FR" sz="1051" b="1" dirty="0">
                <a:highlight>
                  <a:srgbClr val="FFFF00"/>
                </a:highlight>
              </a:rPr>
              <a:t>définis par la DREETS</a:t>
            </a:r>
            <a:r>
              <a:rPr lang="fr-FR" sz="1051" b="1" dirty="0"/>
              <a:t>.</a:t>
            </a:r>
          </a:p>
        </p:txBody>
      </p:sp>
      <p:pic>
        <p:nvPicPr>
          <p:cNvPr id="19" name="Image 18">
            <a:extLst>
              <a:ext uri="{FF2B5EF4-FFF2-40B4-BE49-F238E27FC236}">
                <a16:creationId xmlns:a16="http://schemas.microsoft.com/office/drawing/2014/main" id="{5AA0C3CB-86D1-45FB-5FC6-0051E7846D36}"/>
              </a:ext>
            </a:extLst>
          </p:cNvPr>
          <p:cNvPicPr>
            <a:picLocks noChangeAspect="1"/>
          </p:cNvPicPr>
          <p:nvPr/>
        </p:nvPicPr>
        <p:blipFill>
          <a:blip r:embed="rId5"/>
          <a:stretch>
            <a:fillRect/>
          </a:stretch>
        </p:blipFill>
        <p:spPr>
          <a:xfrm>
            <a:off x="539552" y="1491630"/>
            <a:ext cx="317022" cy="317022"/>
          </a:xfrm>
          <a:prstGeom prst="rect">
            <a:avLst/>
          </a:prstGeom>
        </p:spPr>
      </p:pic>
      <p:pic>
        <p:nvPicPr>
          <p:cNvPr id="25" name="Image 24">
            <a:extLst>
              <a:ext uri="{FF2B5EF4-FFF2-40B4-BE49-F238E27FC236}">
                <a16:creationId xmlns:a16="http://schemas.microsoft.com/office/drawing/2014/main" id="{86D19D9B-9C47-CE7B-32CA-B446A7389255}"/>
              </a:ext>
            </a:extLst>
          </p:cNvPr>
          <p:cNvPicPr>
            <a:picLocks noChangeAspect="1"/>
          </p:cNvPicPr>
          <p:nvPr/>
        </p:nvPicPr>
        <p:blipFill>
          <a:blip r:embed="rId6"/>
          <a:stretch>
            <a:fillRect/>
          </a:stretch>
        </p:blipFill>
        <p:spPr>
          <a:xfrm>
            <a:off x="540346" y="4080925"/>
            <a:ext cx="315434" cy="315434"/>
          </a:xfrm>
          <a:prstGeom prst="rect">
            <a:avLst/>
          </a:prstGeom>
        </p:spPr>
      </p:pic>
      <p:cxnSp>
        <p:nvCxnSpPr>
          <p:cNvPr id="26" name="Connecteur droit 25">
            <a:extLst>
              <a:ext uri="{FF2B5EF4-FFF2-40B4-BE49-F238E27FC236}">
                <a16:creationId xmlns:a16="http://schemas.microsoft.com/office/drawing/2014/main" id="{9451736E-14BA-1DB5-751B-294E358E4CDE}"/>
              </a:ext>
            </a:extLst>
          </p:cNvPr>
          <p:cNvCxnSpPr>
            <a:cxnSpLocks/>
          </p:cNvCxnSpPr>
          <p:nvPr/>
        </p:nvCxnSpPr>
        <p:spPr>
          <a:xfrm>
            <a:off x="1763688" y="2211710"/>
            <a:ext cx="0" cy="169200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7FED30D2-AC7E-11D3-E20D-75949846EBD4}"/>
              </a:ext>
            </a:extLst>
          </p:cNvPr>
          <p:cNvSpPr txBox="1"/>
          <p:nvPr/>
        </p:nvSpPr>
        <p:spPr>
          <a:xfrm>
            <a:off x="7020272" y="3075806"/>
            <a:ext cx="1887087" cy="1546577"/>
          </a:xfrm>
          <a:prstGeom prst="rect">
            <a:avLst/>
          </a:prstGeom>
          <a:noFill/>
        </p:spPr>
        <p:txBody>
          <a:bodyPr wrap="square">
            <a:spAutoFit/>
          </a:bodyPr>
          <a:lstStyle/>
          <a:p>
            <a:pPr algn="ctr"/>
            <a:r>
              <a:rPr lang="fr-FR" sz="1050" i="1" dirty="0"/>
              <a:t>Candidats devront compléter un </a:t>
            </a:r>
            <a:r>
              <a:rPr lang="fr-FR" sz="1050" b="1" i="1" dirty="0"/>
              <a:t>tableau récapitulatif des aides publiques perçues (si minimis) </a:t>
            </a:r>
          </a:p>
          <a:p>
            <a:pPr algn="ctr"/>
            <a:r>
              <a:rPr lang="fr-FR" sz="1050" b="1" i="1" dirty="0"/>
              <a:t>=&gt; </a:t>
            </a:r>
            <a:r>
              <a:rPr lang="fr-FR" sz="1050" i="1" dirty="0"/>
              <a:t>preuve à la charge du porteur pour le respect de la règlementation des aides d’Etat</a:t>
            </a:r>
          </a:p>
        </p:txBody>
      </p:sp>
      <p:sp>
        <p:nvSpPr>
          <p:cNvPr id="42" name="Rectangle 41">
            <a:extLst>
              <a:ext uri="{FF2B5EF4-FFF2-40B4-BE49-F238E27FC236}">
                <a16:creationId xmlns:a16="http://schemas.microsoft.com/office/drawing/2014/main" id="{48C93F4C-6172-DEDE-5236-25D726E607A1}"/>
              </a:ext>
            </a:extLst>
          </p:cNvPr>
          <p:cNvSpPr/>
          <p:nvPr/>
        </p:nvSpPr>
        <p:spPr>
          <a:xfrm>
            <a:off x="7079946" y="3003332"/>
            <a:ext cx="1807422" cy="1708160"/>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AD3C3E6D-46AB-D915-B1D1-7D759BF10078}"/>
              </a:ext>
            </a:extLst>
          </p:cNvPr>
          <p:cNvCxnSpPr>
            <a:cxnSpLocks/>
          </p:cNvCxnSpPr>
          <p:nvPr/>
        </p:nvCxnSpPr>
        <p:spPr>
          <a:xfrm>
            <a:off x="5364088" y="2211710"/>
            <a:ext cx="0" cy="169200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14636A80-0F09-9074-B6CF-D2FF54FF7E8D}"/>
              </a:ext>
            </a:extLst>
          </p:cNvPr>
          <p:cNvSpPr txBox="1"/>
          <p:nvPr/>
        </p:nvSpPr>
        <p:spPr>
          <a:xfrm>
            <a:off x="841307" y="1957666"/>
            <a:ext cx="3802701" cy="254044"/>
          </a:xfrm>
          <a:prstGeom prst="rect">
            <a:avLst/>
          </a:prstGeom>
          <a:noFill/>
        </p:spPr>
        <p:txBody>
          <a:bodyPr wrap="square" rtlCol="0">
            <a:spAutoFit/>
          </a:bodyPr>
          <a:lstStyle/>
          <a:p>
            <a:pPr algn="ctr"/>
            <a:r>
              <a:rPr lang="fr-FR" sz="1051" b="1" dirty="0"/>
              <a:t>Conditions financières du soutien au projet par cet AAP</a:t>
            </a:r>
            <a:endParaRPr lang="fr-FR" sz="1051" dirty="0"/>
          </a:p>
        </p:txBody>
      </p:sp>
    </p:spTree>
    <p:extLst>
      <p:ext uri="{BB962C8B-B14F-4D97-AF65-F5344CB8AC3E}">
        <p14:creationId xmlns:p14="http://schemas.microsoft.com/office/powerpoint/2010/main" val="318318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p:cNvSpPr>
            <a:spLocks noGrp="1"/>
          </p:cNvSpPr>
          <p:nvPr>
            <p:ph type="title"/>
          </p:nvPr>
        </p:nvSpPr>
        <p:spPr>
          <a:xfrm>
            <a:off x="1513039" y="596888"/>
            <a:ext cx="8424863" cy="539991"/>
          </a:xfrm>
        </p:spPr>
        <p:txBody>
          <a:bodyPr>
            <a:normAutofit/>
          </a:bodyPr>
          <a:lstStyle/>
          <a:p>
            <a:r>
              <a:rPr lang="fr-FR" u="sng" dirty="0">
                <a:solidFill>
                  <a:srgbClr val="4623C9"/>
                </a:solidFill>
                <a:latin typeface="Public Sans ExtraBold"/>
              </a:rPr>
              <a:t>Choix du régime des minimis</a:t>
            </a:r>
          </a:p>
        </p:txBody>
      </p:sp>
      <p:cxnSp>
        <p:nvCxnSpPr>
          <p:cNvPr id="21" name="Connecteur droit 20">
            <a:extLst>
              <a:ext uri="{FF2B5EF4-FFF2-40B4-BE49-F238E27FC236}">
                <a16:creationId xmlns:a16="http://schemas.microsoft.com/office/drawing/2014/main" id="{C13E64A4-D4B7-26A6-36C7-7D134D46FB56}"/>
              </a:ext>
            </a:extLst>
          </p:cNvPr>
          <p:cNvCxnSpPr>
            <a:cxnSpLocks/>
          </p:cNvCxnSpPr>
          <p:nvPr/>
        </p:nvCxnSpPr>
        <p:spPr>
          <a:xfrm>
            <a:off x="-180528" y="1953295"/>
            <a:ext cx="8604000" cy="0"/>
          </a:xfrm>
          <a:prstGeom prst="line">
            <a:avLst/>
          </a:prstGeom>
          <a:ln>
            <a:noFill/>
            <a:prstDash val="lgDash"/>
          </a:ln>
        </p:spPr>
        <p:style>
          <a:lnRef idx="1">
            <a:schemeClr val="accent2"/>
          </a:lnRef>
          <a:fillRef idx="0">
            <a:schemeClr val="accent2"/>
          </a:fillRef>
          <a:effectRef idx="0">
            <a:schemeClr val="accent2"/>
          </a:effectRef>
          <a:fontRef idx="minor">
            <a:schemeClr val="tx1"/>
          </a:fontRef>
        </p:style>
      </p:cxnSp>
      <p:sp>
        <p:nvSpPr>
          <p:cNvPr id="24" name="ZoneTexte 23">
            <a:extLst>
              <a:ext uri="{FF2B5EF4-FFF2-40B4-BE49-F238E27FC236}">
                <a16:creationId xmlns:a16="http://schemas.microsoft.com/office/drawing/2014/main" id="{3DDBA7C1-DDB7-737F-7028-37A52F3892F2}"/>
              </a:ext>
            </a:extLst>
          </p:cNvPr>
          <p:cNvSpPr txBox="1"/>
          <p:nvPr/>
        </p:nvSpPr>
        <p:spPr>
          <a:xfrm>
            <a:off x="179512" y="1136879"/>
            <a:ext cx="8064895" cy="3785652"/>
          </a:xfrm>
          <a:prstGeom prst="rect">
            <a:avLst/>
          </a:prstGeom>
          <a:noFill/>
          <a:ln>
            <a:noFill/>
          </a:ln>
        </p:spPr>
        <p:txBody>
          <a:bodyPr wrap="square" lIns="91440" tIns="45720" rIns="91440" bIns="45720" rtlCol="0" anchor="t">
            <a:spAutoFit/>
          </a:bodyPr>
          <a:lstStyle/>
          <a:p>
            <a:pPr lvl="2" algn="just"/>
            <a:r>
              <a:rPr lang="fr-FR" sz="1200" b="0" i="0" dirty="0">
                <a:effectLst/>
                <a:latin typeface="Arial" panose="020B0604020202020204" pitchFamily="34" charset="0"/>
              </a:rPr>
              <a:t>Compte tenu des montants associés à l’AAP, le </a:t>
            </a:r>
            <a:r>
              <a:rPr lang="fr-FR" sz="1200" b="1" i="0" dirty="0">
                <a:solidFill>
                  <a:schemeClr val="tx2"/>
                </a:solidFill>
                <a:effectLst/>
                <a:latin typeface="Arial" panose="020B0604020202020204" pitchFamily="34" charset="0"/>
              </a:rPr>
              <a:t>régime des minimis</a:t>
            </a:r>
            <a:r>
              <a:rPr lang="fr-FR" sz="1200" b="0" i="0" dirty="0">
                <a:effectLst/>
                <a:latin typeface="Arial" panose="020B0604020202020204" pitchFamily="34" charset="0"/>
              </a:rPr>
              <a:t>, avec ou sans SIEG est le régime préconisé par l’équipe nationale, dont elle assure la validité juridique et permet de s’exonérer de notification d’aides d’État. </a:t>
            </a:r>
          </a:p>
          <a:p>
            <a:pPr lvl="2" algn="just"/>
            <a:endParaRPr lang="fr-FR" sz="1200" dirty="0">
              <a:latin typeface="Arial" panose="020B0604020202020204" pitchFamily="34" charset="0"/>
            </a:endParaRPr>
          </a:p>
          <a:p>
            <a:pPr lvl="2" algn="just"/>
            <a:r>
              <a:rPr lang="fr-FR" sz="1200" b="0" i="0" dirty="0">
                <a:effectLst/>
                <a:latin typeface="Arial" panose="020B0604020202020204" pitchFamily="34" charset="0"/>
              </a:rPr>
              <a:t>Les seuils :</a:t>
            </a:r>
          </a:p>
          <a:p>
            <a:pPr marL="1085850" lvl="2" indent="-171450" algn="just">
              <a:buFont typeface="Arial" panose="020B0604020202020204" pitchFamily="34" charset="0"/>
              <a:buChar char="•"/>
            </a:pPr>
            <a:r>
              <a:rPr lang="fr-FR" sz="1200" b="0" i="0" dirty="0">
                <a:effectLst/>
                <a:latin typeface="Arial" panose="020B0604020202020204" pitchFamily="34" charset="0"/>
              </a:rPr>
              <a:t>Le montant maximal est de </a:t>
            </a:r>
            <a:r>
              <a:rPr lang="fr-FR" sz="1200" b="1" i="0" dirty="0">
                <a:solidFill>
                  <a:schemeClr val="tx2"/>
                </a:solidFill>
                <a:effectLst/>
                <a:latin typeface="Arial" panose="020B0604020202020204" pitchFamily="34" charset="0"/>
              </a:rPr>
              <a:t>200 000 euros </a:t>
            </a:r>
            <a:r>
              <a:rPr lang="fr-FR" sz="1200" b="1" i="0" dirty="0">
                <a:effectLst/>
                <a:latin typeface="Arial" panose="020B0604020202020204" pitchFamily="34" charset="0"/>
              </a:rPr>
              <a:t>par entreprise sur une période de trois ans</a:t>
            </a:r>
            <a:r>
              <a:rPr lang="fr-FR" sz="1200" b="0" i="0" dirty="0">
                <a:effectLst/>
                <a:latin typeface="Arial" panose="020B0604020202020204" pitchFamily="34" charset="0"/>
              </a:rPr>
              <a:t>.</a:t>
            </a:r>
          </a:p>
          <a:p>
            <a:pPr marL="1085850" lvl="2" indent="-171450" algn="just">
              <a:buFont typeface="Arial" panose="020B0604020202020204" pitchFamily="34" charset="0"/>
              <a:buChar char="•"/>
            </a:pPr>
            <a:r>
              <a:rPr lang="fr-FR" sz="1200" dirty="0">
                <a:latin typeface="Arial" panose="020B0604020202020204" pitchFamily="34" charset="0"/>
              </a:rPr>
              <a:t>Il peut s’élever à </a:t>
            </a:r>
            <a:r>
              <a:rPr lang="fr-FR" sz="1200" b="1" dirty="0">
                <a:solidFill>
                  <a:schemeClr val="tx2"/>
                </a:solidFill>
                <a:latin typeface="Arial" panose="020B0604020202020204" pitchFamily="34" charset="0"/>
              </a:rPr>
              <a:t>500 000 euros </a:t>
            </a:r>
            <a:r>
              <a:rPr lang="fr-FR" sz="1200" b="1" dirty="0">
                <a:latin typeface="Arial" panose="020B0604020202020204" pitchFamily="34" charset="0"/>
              </a:rPr>
              <a:t>par entreprise sur une période de trois ans dans le cadre des </a:t>
            </a:r>
            <a:r>
              <a:rPr lang="fr-FR" sz="1200" b="1" dirty="0">
                <a:solidFill>
                  <a:schemeClr val="tx2"/>
                </a:solidFill>
                <a:latin typeface="Arial" panose="020B0604020202020204" pitchFamily="34" charset="0"/>
              </a:rPr>
              <a:t>« s</a:t>
            </a:r>
            <a:r>
              <a:rPr lang="fr-FR" sz="1200" b="1" dirty="0">
                <a:solidFill>
                  <a:schemeClr val="tx2"/>
                </a:solidFill>
              </a:rPr>
              <a:t>ervices d’intérêt économique général »</a:t>
            </a:r>
            <a:r>
              <a:rPr lang="fr-FR" sz="1200" dirty="0">
                <a:solidFill>
                  <a:schemeClr val="tx2"/>
                </a:solidFill>
              </a:rPr>
              <a:t> </a:t>
            </a:r>
            <a:r>
              <a:rPr lang="fr-FR" sz="1200" dirty="0"/>
              <a:t>(SIEG) mais nécessite une convention spécifique.</a:t>
            </a:r>
            <a:endParaRPr lang="fr-FR" sz="1200" b="0" i="0" dirty="0">
              <a:effectLst/>
              <a:latin typeface="Arial" panose="020B0604020202020204" pitchFamily="34" charset="0"/>
            </a:endParaRPr>
          </a:p>
          <a:p>
            <a:pPr lvl="2" algn="just"/>
            <a:endParaRPr lang="fr-FR" sz="1200" dirty="0">
              <a:latin typeface="Arial" panose="020B0604020202020204" pitchFamily="34" charset="0"/>
            </a:endParaRPr>
          </a:p>
          <a:p>
            <a:pPr lvl="2" algn="just"/>
            <a:r>
              <a:rPr lang="fr-FR" sz="1200" dirty="0">
                <a:latin typeface="Arial"/>
                <a:cs typeface="Arial"/>
              </a:rPr>
              <a:t>L’article 5§2 du Règlement (UE) n°1407/2013 de la commission du 18 décembre 2013 rappelle les règles du </a:t>
            </a:r>
            <a:r>
              <a:rPr lang="fr-FR" sz="1200" b="1" dirty="0">
                <a:solidFill>
                  <a:schemeClr val="tx2"/>
                </a:solidFill>
                <a:latin typeface="Arial"/>
                <a:cs typeface="Arial"/>
              </a:rPr>
              <a:t>cumul de subventions </a:t>
            </a:r>
            <a:r>
              <a:rPr lang="fr-FR" sz="1200" dirty="0">
                <a:latin typeface="Arial"/>
                <a:cs typeface="Arial"/>
              </a:rPr>
              <a:t>: </a:t>
            </a:r>
            <a:endParaRPr lang="fr-FR" dirty="0">
              <a:latin typeface="Arial"/>
              <a:cs typeface="Arial"/>
            </a:endParaRPr>
          </a:p>
          <a:p>
            <a:pPr lvl="2" algn="just"/>
            <a:r>
              <a:rPr lang="fr-FR" sz="1200" dirty="0">
                <a:ea typeface="+mn-lt"/>
                <a:cs typeface="+mn-lt"/>
              </a:rPr>
              <a:t>- </a:t>
            </a:r>
            <a:r>
              <a:rPr lang="fr-FR" sz="1200" dirty="0">
                <a:latin typeface="Arial"/>
                <a:cs typeface="Arial"/>
              </a:rPr>
              <a:t>Aides sur des coûts admissibles similaires : cumulables entre elles à la mesure du plafond le plus haut (un minimi est cumulable avec un minimi SIEG au plafond de 500K€)</a:t>
            </a:r>
            <a:endParaRPr lang="fr-FR" dirty="0"/>
          </a:p>
          <a:p>
            <a:pPr lvl="2" algn="just"/>
            <a:r>
              <a:rPr lang="fr-FR" sz="1200" dirty="0">
                <a:ea typeface="+mn-lt"/>
                <a:cs typeface="+mn-lt"/>
              </a:rPr>
              <a:t>- </a:t>
            </a:r>
            <a:r>
              <a:rPr lang="fr-FR" sz="1200" dirty="0">
                <a:latin typeface="Arial"/>
                <a:cs typeface="Arial"/>
              </a:rPr>
              <a:t>Aides ne portant pas sur des coûts admissibles spécifiques : ces aides sont cumulables avec d’autres régimes de subvention (une fabrique des territoires subventionnée par l’ANCT grâce à un minimi peut donc être soutenue avec DEFFINOV sur un autre minimi).</a:t>
            </a:r>
            <a:endParaRPr lang="fr-FR" dirty="0"/>
          </a:p>
          <a:p>
            <a:pPr lvl="2" algn="just"/>
            <a:endParaRPr lang="fr-FR" sz="1200" dirty="0">
              <a:latin typeface="Arial" panose="020B0604020202020204" pitchFamily="34" charset="0"/>
              <a:cs typeface="Arial"/>
            </a:endParaRPr>
          </a:p>
          <a:p>
            <a:pPr lvl="2" algn="just"/>
            <a:endParaRPr lang="fr-FR" sz="1200" dirty="0">
              <a:latin typeface="Arial" panose="020B0604020202020204" pitchFamily="34" charset="0"/>
            </a:endParaRPr>
          </a:p>
          <a:p>
            <a:pPr lvl="2" algn="just"/>
            <a:r>
              <a:rPr lang="fr-FR" sz="1200" dirty="0">
                <a:latin typeface="Arial" panose="020B0604020202020204" pitchFamily="34" charset="0"/>
              </a:rPr>
              <a:t>Comme indiqué slide précédente, la </a:t>
            </a:r>
            <a:r>
              <a:rPr lang="fr-FR" sz="1200" b="1" dirty="0">
                <a:solidFill>
                  <a:schemeClr val="tx2"/>
                </a:solidFill>
                <a:latin typeface="Arial" panose="020B0604020202020204" pitchFamily="34" charset="0"/>
              </a:rPr>
              <a:t>charge de la preuve est à apporter par le porteur de projet</a:t>
            </a:r>
            <a:r>
              <a:rPr lang="fr-FR" sz="1200" dirty="0">
                <a:latin typeface="Arial" panose="020B0604020202020204" pitchFamily="34" charset="0"/>
              </a:rPr>
              <a:t>.</a:t>
            </a:r>
            <a:endParaRPr lang="fr-FR" sz="1200" dirty="0"/>
          </a:p>
          <a:p>
            <a:pPr lvl="1" algn="just"/>
            <a:endParaRPr lang="fr-FR" sz="1200" b="0" i="0" dirty="0">
              <a:effectLst/>
              <a:latin typeface="Arial" panose="020B0604020202020204" pitchFamily="34" charset="0"/>
            </a:endParaRPr>
          </a:p>
        </p:txBody>
      </p:sp>
      <p:pic>
        <p:nvPicPr>
          <p:cNvPr id="1026" name="Picture 2">
            <a:extLst>
              <a:ext uri="{FF2B5EF4-FFF2-40B4-BE49-F238E27FC236}">
                <a16:creationId xmlns:a16="http://schemas.microsoft.com/office/drawing/2014/main" id="{77A3F5D7-7CE4-2729-0218-057A0F6C6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22144"/>
            <a:ext cx="850710" cy="73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5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16" name="Titre 15">
            <a:extLst>
              <a:ext uri="{FF2B5EF4-FFF2-40B4-BE49-F238E27FC236}">
                <a16:creationId xmlns:a16="http://schemas.microsoft.com/office/drawing/2014/main" id="{A6B0EDB4-B28A-61F9-5A9C-63F833DEEDCA}"/>
              </a:ext>
            </a:extLst>
          </p:cNvPr>
          <p:cNvSpPr>
            <a:spLocks noGrp="1"/>
          </p:cNvSpPr>
          <p:nvPr>
            <p:ph type="title"/>
          </p:nvPr>
        </p:nvSpPr>
        <p:spPr/>
        <p:txBody>
          <a:bodyPr/>
          <a:lstStyle/>
          <a:p>
            <a:r>
              <a:rPr lang="fr-FR" dirty="0"/>
              <a:t> :</a:t>
            </a:r>
          </a:p>
        </p:txBody>
      </p:sp>
      <p:sp>
        <p:nvSpPr>
          <p:cNvPr id="17" name="ZoneTexte 16">
            <a:extLst>
              <a:ext uri="{FF2B5EF4-FFF2-40B4-BE49-F238E27FC236}">
                <a16:creationId xmlns:a16="http://schemas.microsoft.com/office/drawing/2014/main" id="{965E09D0-B2DE-2A49-E112-FEF960DCDE85}"/>
              </a:ext>
            </a:extLst>
          </p:cNvPr>
          <p:cNvSpPr txBox="1"/>
          <p:nvPr/>
        </p:nvSpPr>
        <p:spPr>
          <a:xfrm>
            <a:off x="1849508" y="693614"/>
            <a:ext cx="1800200" cy="261610"/>
          </a:xfrm>
          <a:prstGeom prst="rect">
            <a:avLst/>
          </a:prstGeom>
          <a:noFill/>
        </p:spPr>
        <p:txBody>
          <a:bodyPr wrap="square" rtlCol="0">
            <a:spAutoFit/>
          </a:bodyPr>
          <a:lstStyle/>
          <a:p>
            <a:pPr algn="ctr"/>
            <a:r>
              <a:rPr lang="fr-FR" sz="1100" dirty="0"/>
              <a:t>Dépenses éligibles</a:t>
            </a:r>
          </a:p>
        </p:txBody>
      </p:sp>
      <p:sp>
        <p:nvSpPr>
          <p:cNvPr id="18" name="ZoneTexte 17">
            <a:extLst>
              <a:ext uri="{FF2B5EF4-FFF2-40B4-BE49-F238E27FC236}">
                <a16:creationId xmlns:a16="http://schemas.microsoft.com/office/drawing/2014/main" id="{39F0DEFA-5C9A-48E2-9640-B24F5CC936C8}"/>
              </a:ext>
            </a:extLst>
          </p:cNvPr>
          <p:cNvSpPr txBox="1"/>
          <p:nvPr/>
        </p:nvSpPr>
        <p:spPr>
          <a:xfrm>
            <a:off x="7020109" y="693614"/>
            <a:ext cx="1943448" cy="261610"/>
          </a:xfrm>
          <a:prstGeom prst="rect">
            <a:avLst/>
          </a:prstGeom>
          <a:noFill/>
        </p:spPr>
        <p:txBody>
          <a:bodyPr wrap="square" rtlCol="0">
            <a:spAutoFit/>
          </a:bodyPr>
          <a:lstStyle/>
          <a:p>
            <a:pPr algn="ctr"/>
            <a:r>
              <a:rPr lang="fr-FR" sz="1100" dirty="0"/>
              <a:t>Dépenses inéligibles</a:t>
            </a:r>
          </a:p>
        </p:txBody>
      </p:sp>
      <p:pic>
        <p:nvPicPr>
          <p:cNvPr id="19" name="Image 18">
            <a:extLst>
              <a:ext uri="{FF2B5EF4-FFF2-40B4-BE49-F238E27FC236}">
                <a16:creationId xmlns:a16="http://schemas.microsoft.com/office/drawing/2014/main" id="{26011F7E-BE8B-B939-CB76-BCFD5B380579}"/>
              </a:ext>
            </a:extLst>
          </p:cNvPr>
          <p:cNvPicPr>
            <a:picLocks noChangeAspect="1"/>
          </p:cNvPicPr>
          <p:nvPr/>
        </p:nvPicPr>
        <p:blipFill>
          <a:blip r:embed="rId3"/>
          <a:stretch>
            <a:fillRect/>
          </a:stretch>
        </p:blipFill>
        <p:spPr>
          <a:xfrm>
            <a:off x="1849508" y="711477"/>
            <a:ext cx="225884" cy="225884"/>
          </a:xfrm>
          <a:prstGeom prst="rect">
            <a:avLst/>
          </a:prstGeom>
        </p:spPr>
      </p:pic>
      <p:pic>
        <p:nvPicPr>
          <p:cNvPr id="20" name="Image 19">
            <a:extLst>
              <a:ext uri="{FF2B5EF4-FFF2-40B4-BE49-F238E27FC236}">
                <a16:creationId xmlns:a16="http://schemas.microsoft.com/office/drawing/2014/main" id="{C491DCBB-0B76-74AA-61BF-C29DF0E9EEB3}"/>
              </a:ext>
            </a:extLst>
          </p:cNvPr>
          <p:cNvPicPr>
            <a:picLocks noChangeAspect="1"/>
          </p:cNvPicPr>
          <p:nvPr/>
        </p:nvPicPr>
        <p:blipFill>
          <a:blip r:embed="rId4">
            <a:duotone>
              <a:prstClr val="black"/>
              <a:schemeClr val="accent4">
                <a:tint val="45000"/>
                <a:satMod val="400000"/>
              </a:schemeClr>
            </a:duotone>
          </a:blip>
          <a:stretch>
            <a:fillRect/>
          </a:stretch>
        </p:blipFill>
        <p:spPr>
          <a:xfrm>
            <a:off x="6958136" y="699542"/>
            <a:ext cx="278160" cy="278160"/>
          </a:xfrm>
          <a:prstGeom prst="rect">
            <a:avLst/>
          </a:prstGeom>
        </p:spPr>
      </p:pic>
      <p:graphicFrame>
        <p:nvGraphicFramePr>
          <p:cNvPr id="22" name="Tableau 3">
            <a:extLst>
              <a:ext uri="{FF2B5EF4-FFF2-40B4-BE49-F238E27FC236}">
                <a16:creationId xmlns:a16="http://schemas.microsoft.com/office/drawing/2014/main" id="{1E33712D-1A57-58A5-EAF9-6BEDDFE5C3AC}"/>
              </a:ext>
            </a:extLst>
          </p:cNvPr>
          <p:cNvGraphicFramePr>
            <a:graphicFrameLocks noGrp="1"/>
          </p:cNvGraphicFramePr>
          <p:nvPr>
            <p:extLst>
              <p:ext uri="{D42A27DB-BD31-4B8C-83A1-F6EECF244321}">
                <p14:modId xmlns:p14="http://schemas.microsoft.com/office/powerpoint/2010/main" val="3071918258"/>
              </p:ext>
            </p:extLst>
          </p:nvPr>
        </p:nvGraphicFramePr>
        <p:xfrm>
          <a:off x="6876256" y="973849"/>
          <a:ext cx="2129044" cy="3135984"/>
        </p:xfrm>
        <a:graphic>
          <a:graphicData uri="http://schemas.openxmlformats.org/drawingml/2006/table">
            <a:tbl>
              <a:tblPr firstRow="1" bandRow="1">
                <a:tableStyleId>{5C22544A-7EE6-4342-B048-85BDC9FD1C3A}</a:tableStyleId>
              </a:tblPr>
              <a:tblGrid>
                <a:gridCol w="2129044">
                  <a:extLst>
                    <a:ext uri="{9D8B030D-6E8A-4147-A177-3AD203B41FA5}">
                      <a16:colId xmlns:a16="http://schemas.microsoft.com/office/drawing/2014/main" val="3726344955"/>
                    </a:ext>
                  </a:extLst>
                </a:gridCol>
              </a:tblGrid>
              <a:tr h="121028">
                <a:tc>
                  <a:txBody>
                    <a:bodyPr/>
                    <a:lstStyle/>
                    <a:p>
                      <a:r>
                        <a:rPr lang="fr-FR" sz="1000" dirty="0"/>
                        <a:t>Type de dépense</a:t>
                      </a:r>
                    </a:p>
                  </a:txBody>
                  <a:tcPr>
                    <a:solidFill>
                      <a:schemeClr val="bg2">
                        <a:lumMod val="40000"/>
                        <a:lumOff val="60000"/>
                      </a:schemeClr>
                    </a:solidFill>
                  </a:tcPr>
                </a:tc>
                <a:extLst>
                  <a:ext uri="{0D108BD9-81ED-4DB2-BD59-A6C34878D82A}">
                    <a16:rowId xmlns:a16="http://schemas.microsoft.com/office/drawing/2014/main" val="1686964088"/>
                  </a:ext>
                </a:extLst>
              </a:tr>
              <a:tr h="331824">
                <a:tc>
                  <a:txBody>
                    <a:bodyPr/>
                    <a:lstStyle/>
                    <a:p>
                      <a:pPr marL="0" indent="0" algn="just">
                        <a:buFont typeface="Arial" panose="020B0604020202020204" pitchFamily="34" charset="0"/>
                        <a:buNone/>
                      </a:pPr>
                      <a:r>
                        <a:rPr lang="fr-FR" sz="900" b="1" dirty="0">
                          <a:solidFill>
                            <a:schemeClr val="bg2"/>
                          </a:solidFill>
                        </a:rPr>
                        <a:t>Acquisition</a:t>
                      </a:r>
                      <a:r>
                        <a:rPr lang="fr-FR" sz="900" dirty="0">
                          <a:solidFill>
                            <a:schemeClr val="bg2"/>
                          </a:solidFill>
                        </a:rPr>
                        <a:t> </a:t>
                      </a:r>
                      <a:r>
                        <a:rPr lang="fr-FR" sz="900" b="1" dirty="0">
                          <a:solidFill>
                            <a:schemeClr val="bg2"/>
                          </a:solidFill>
                        </a:rPr>
                        <a:t>de terrain</a:t>
                      </a:r>
                    </a:p>
                  </a:txBody>
                  <a:tcPr>
                    <a:solidFill>
                      <a:schemeClr val="bg1"/>
                    </a:solidFill>
                  </a:tcPr>
                </a:tc>
                <a:extLst>
                  <a:ext uri="{0D108BD9-81ED-4DB2-BD59-A6C34878D82A}">
                    <a16:rowId xmlns:a16="http://schemas.microsoft.com/office/drawing/2014/main" val="486378752"/>
                  </a:ext>
                </a:extLst>
              </a:tr>
              <a:tr h="0">
                <a:tc>
                  <a:txBody>
                    <a:bodyPr/>
                    <a:lstStyle/>
                    <a:p>
                      <a:pPr marL="0" indent="0" algn="just">
                        <a:buFont typeface="Arial" panose="020B0604020202020204" pitchFamily="34" charset="0"/>
                        <a:buNone/>
                      </a:pPr>
                      <a:endParaRPr lang="fr-FR" sz="900" dirty="0"/>
                    </a:p>
                    <a:p>
                      <a:pPr marL="0" indent="0" algn="just">
                        <a:buFont typeface="Arial" panose="020B0604020202020204" pitchFamily="34" charset="0"/>
                        <a:buNone/>
                      </a:pPr>
                      <a:r>
                        <a:rPr lang="fr-FR" sz="900" dirty="0"/>
                        <a:t>Acquisition de matériel pour mise en place de plateaux techniques </a:t>
                      </a:r>
                      <a:r>
                        <a:rPr lang="fr-FR" sz="900" dirty="0">
                          <a:solidFill>
                            <a:srgbClr val="FF0000"/>
                          </a:solidFill>
                        </a:rPr>
                        <a:t>non existants</a:t>
                      </a:r>
                    </a:p>
                    <a:p>
                      <a:pPr marL="0" indent="0" algn="just">
                        <a:buFont typeface="Arial" panose="020B0604020202020204" pitchFamily="34" charset="0"/>
                        <a:buNone/>
                      </a:pPr>
                      <a:endParaRPr lang="fr-FR" sz="900" dirty="0"/>
                    </a:p>
                  </a:txBody>
                  <a:tcPr/>
                </a:tc>
                <a:extLst>
                  <a:ext uri="{0D108BD9-81ED-4DB2-BD59-A6C34878D82A}">
                    <a16:rowId xmlns:a16="http://schemas.microsoft.com/office/drawing/2014/main" val="3684401564"/>
                  </a:ext>
                </a:extLst>
              </a:tr>
              <a:tr h="237421">
                <a:tc>
                  <a:txBody>
                    <a:bodyPr/>
                    <a:lstStyle/>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900" dirty="0"/>
                        <a:t>Coûts liés aux frais pédagogiques et à l’activité de formation du marché concurrentiel.</a:t>
                      </a:r>
                    </a:p>
                  </a:txBody>
                  <a:tcPr>
                    <a:solidFill>
                      <a:schemeClr val="bg1"/>
                    </a:solidFill>
                  </a:tcPr>
                </a:tc>
                <a:extLst>
                  <a:ext uri="{0D108BD9-81ED-4DB2-BD59-A6C34878D82A}">
                    <a16:rowId xmlns:a16="http://schemas.microsoft.com/office/drawing/2014/main" val="2964738555"/>
                  </a:ext>
                </a:extLst>
              </a:tr>
              <a:tr h="237421">
                <a:tc>
                  <a:txBody>
                    <a:bodyPr/>
                    <a:lstStyle/>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900" dirty="0"/>
                        <a:t>Dépenses de fonctionnement hors ceux listés ci-contre (maintenance, abonnement internet, etc.)</a:t>
                      </a:r>
                    </a:p>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p>
                  </a:txBody>
                  <a:tcPr/>
                </a:tc>
                <a:extLst>
                  <a:ext uri="{0D108BD9-81ED-4DB2-BD59-A6C34878D82A}">
                    <a16:rowId xmlns:a16="http://schemas.microsoft.com/office/drawing/2014/main" val="2403258331"/>
                  </a:ext>
                </a:extLst>
              </a:tr>
              <a:tr h="237421">
                <a:tc>
                  <a:txBody>
                    <a:bodyPr/>
                    <a:lstStyle/>
                    <a:p>
                      <a:pPr marL="0" marR="0" lvl="0" indent="0" algn="just"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900" b="1" u="sng" dirty="0">
                          <a:solidFill>
                            <a:schemeClr val="bg2"/>
                          </a:solidFill>
                        </a:rPr>
                        <a:t>Pas de nouveau tiers-lieu à financer</a:t>
                      </a:r>
                    </a:p>
                  </a:txBody>
                  <a:tcPr/>
                </a:tc>
                <a:extLst>
                  <a:ext uri="{0D108BD9-81ED-4DB2-BD59-A6C34878D82A}">
                    <a16:rowId xmlns:a16="http://schemas.microsoft.com/office/drawing/2014/main" val="1835040161"/>
                  </a:ext>
                </a:extLst>
              </a:tr>
            </a:tbl>
          </a:graphicData>
        </a:graphic>
      </p:graphicFrame>
      <p:graphicFrame>
        <p:nvGraphicFramePr>
          <p:cNvPr id="23" name="Tableau 3">
            <a:extLst>
              <a:ext uri="{FF2B5EF4-FFF2-40B4-BE49-F238E27FC236}">
                <a16:creationId xmlns:a16="http://schemas.microsoft.com/office/drawing/2014/main" id="{1CCDA2CC-6034-7492-72F0-C0E4818F157B}"/>
              </a:ext>
            </a:extLst>
          </p:cNvPr>
          <p:cNvGraphicFramePr>
            <a:graphicFrameLocks noGrp="1"/>
          </p:cNvGraphicFramePr>
          <p:nvPr>
            <p:extLst>
              <p:ext uri="{D42A27DB-BD31-4B8C-83A1-F6EECF244321}">
                <p14:modId xmlns:p14="http://schemas.microsoft.com/office/powerpoint/2010/main" val="997256835"/>
              </p:ext>
            </p:extLst>
          </p:nvPr>
        </p:nvGraphicFramePr>
        <p:xfrm>
          <a:off x="351026" y="973849"/>
          <a:ext cx="6237198" cy="38100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726344955"/>
                    </a:ext>
                  </a:extLst>
                </a:gridCol>
                <a:gridCol w="3068846">
                  <a:extLst>
                    <a:ext uri="{9D8B030D-6E8A-4147-A177-3AD203B41FA5}">
                      <a16:colId xmlns:a16="http://schemas.microsoft.com/office/drawing/2014/main" val="697672481"/>
                    </a:ext>
                  </a:extLst>
                </a:gridCol>
              </a:tblGrid>
              <a:tr h="216402">
                <a:tc>
                  <a:txBody>
                    <a:bodyPr/>
                    <a:lstStyle/>
                    <a:p>
                      <a:r>
                        <a:rPr lang="fr-FR" sz="1000" dirty="0"/>
                        <a:t>Type de dépense</a:t>
                      </a:r>
                    </a:p>
                  </a:txBody>
                  <a:tcPr>
                    <a:solidFill>
                      <a:schemeClr val="tx2">
                        <a:lumMod val="20000"/>
                        <a:lumOff val="80000"/>
                      </a:schemeClr>
                    </a:solidFill>
                  </a:tcPr>
                </a:tc>
                <a:tc>
                  <a:txBody>
                    <a:bodyPr/>
                    <a:lstStyle/>
                    <a:p>
                      <a:r>
                        <a:rPr lang="fr-FR" sz="1000" b="1" kern="1200" dirty="0">
                          <a:solidFill>
                            <a:schemeClr val="lt1"/>
                          </a:solidFill>
                          <a:latin typeface="+mn-lt"/>
                          <a:ea typeface="+mn-ea"/>
                          <a:cs typeface="+mn-cs"/>
                        </a:rPr>
                        <a:t>Exemples</a:t>
                      </a:r>
                    </a:p>
                  </a:txBody>
                  <a:tcPr>
                    <a:solidFill>
                      <a:schemeClr val="tx2">
                        <a:lumMod val="20000"/>
                        <a:lumOff val="80000"/>
                      </a:schemeClr>
                    </a:solidFill>
                  </a:tcPr>
                </a:tc>
                <a:extLst>
                  <a:ext uri="{0D108BD9-81ED-4DB2-BD59-A6C34878D82A}">
                    <a16:rowId xmlns:a16="http://schemas.microsoft.com/office/drawing/2014/main" val="1686964088"/>
                  </a:ext>
                </a:extLst>
              </a:tr>
              <a:tr h="232784">
                <a:tc>
                  <a:txBody>
                    <a:bodyPr/>
                    <a:lstStyle/>
                    <a:p>
                      <a:pPr algn="just"/>
                      <a:r>
                        <a:rPr lang="fr-FR" sz="900" dirty="0"/>
                        <a:t>Acquisition ou </a:t>
                      </a:r>
                      <a:r>
                        <a:rPr lang="fr-FR" sz="900" b="1" dirty="0">
                          <a:solidFill>
                            <a:schemeClr val="tx2">
                              <a:lumMod val="40000"/>
                              <a:lumOff val="60000"/>
                            </a:schemeClr>
                          </a:solidFill>
                        </a:rPr>
                        <a:t>location du matériel </a:t>
                      </a:r>
                      <a:r>
                        <a:rPr lang="fr-FR" sz="900" dirty="0"/>
                        <a:t>/ des équipements requis</a:t>
                      </a:r>
                    </a:p>
                  </a:txBody>
                  <a:tcPr>
                    <a:solidFill>
                      <a:schemeClr val="bg1"/>
                    </a:solidFill>
                  </a:tcPr>
                </a:tc>
                <a:tc>
                  <a:txBody>
                    <a:bodyPr/>
                    <a:lstStyle/>
                    <a:p>
                      <a:endParaRPr lang="fr-FR" sz="900" dirty="0"/>
                    </a:p>
                  </a:txBody>
                  <a:tcPr>
                    <a:solidFill>
                      <a:schemeClr val="bg1"/>
                    </a:solidFill>
                  </a:tcPr>
                </a:tc>
                <a:extLst>
                  <a:ext uri="{0D108BD9-81ED-4DB2-BD59-A6C34878D82A}">
                    <a16:rowId xmlns:a16="http://schemas.microsoft.com/office/drawing/2014/main" val="2670938579"/>
                  </a:ext>
                </a:extLst>
              </a:tr>
              <a:tr h="470787">
                <a:tc>
                  <a:txBody>
                    <a:bodyPr/>
                    <a:lstStyle/>
                    <a:p>
                      <a:pPr algn="just"/>
                      <a:r>
                        <a:rPr lang="fr-FR" sz="900" b="1" dirty="0">
                          <a:solidFill>
                            <a:schemeClr val="tx2">
                              <a:lumMod val="40000"/>
                              <a:lumOff val="60000"/>
                            </a:schemeClr>
                          </a:solidFill>
                        </a:rPr>
                        <a:t>Travaux d’aménagement </a:t>
                      </a:r>
                      <a:r>
                        <a:rPr lang="fr-FR" sz="900" dirty="0"/>
                        <a:t>ou de modernisation du lieu pour l’accueil des apprenants / OF</a:t>
                      </a:r>
                    </a:p>
                  </a:txBody>
                  <a:tcPr/>
                </a:tc>
                <a:tc>
                  <a:txBody>
                    <a:bodyPr/>
                    <a:lstStyle/>
                    <a:p>
                      <a:pPr marL="171450" indent="-171450">
                        <a:buFont typeface="Arial" panose="020B0604020202020204" pitchFamily="34" charset="0"/>
                        <a:buChar char="•"/>
                      </a:pPr>
                      <a:r>
                        <a:rPr lang="fr-FR" sz="900" dirty="0"/>
                        <a:t>Réagencement du lieu pour permettre modularité des salles</a:t>
                      </a:r>
                    </a:p>
                    <a:p>
                      <a:pPr marL="171450" indent="-171450">
                        <a:buFont typeface="Arial" panose="020B0604020202020204" pitchFamily="34" charset="0"/>
                        <a:buChar char="•"/>
                      </a:pPr>
                      <a:r>
                        <a:rPr lang="fr-FR" sz="900" dirty="0"/>
                        <a:t>Petits travaux de réfection</a:t>
                      </a:r>
                    </a:p>
                    <a:p>
                      <a:pPr marL="171450" indent="-171450">
                        <a:buFont typeface="Arial" panose="020B0604020202020204" pitchFamily="34" charset="0"/>
                        <a:buChar char="•"/>
                      </a:pPr>
                      <a:r>
                        <a:rPr lang="fr-FR" sz="900" dirty="0"/>
                        <a:t>Aménagement de plateaux techniques « naturels » existants</a:t>
                      </a:r>
                    </a:p>
                  </a:txBody>
                  <a:tcPr/>
                </a:tc>
                <a:extLst>
                  <a:ext uri="{0D108BD9-81ED-4DB2-BD59-A6C34878D82A}">
                    <a16:rowId xmlns:a16="http://schemas.microsoft.com/office/drawing/2014/main" val="486378752"/>
                  </a:ext>
                </a:extLst>
              </a:tr>
              <a:tr h="211061">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b="1" dirty="0">
                          <a:solidFill>
                            <a:schemeClr val="tx2">
                              <a:lumMod val="40000"/>
                              <a:lumOff val="60000"/>
                            </a:schemeClr>
                          </a:solidFill>
                        </a:rPr>
                        <a:t>Installation</a:t>
                      </a:r>
                      <a:r>
                        <a:rPr lang="fr-FR" sz="900" dirty="0"/>
                        <a:t> d’une connexion internet</a:t>
                      </a:r>
                    </a:p>
                  </a:txBody>
                  <a:tcPr>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dirty="0"/>
                        <a:t>Borne wifi, fibre</a:t>
                      </a:r>
                    </a:p>
                  </a:txBody>
                  <a:tcPr>
                    <a:solidFill>
                      <a:schemeClr val="bg1"/>
                    </a:solidFill>
                  </a:tcPr>
                </a:tc>
                <a:extLst>
                  <a:ext uri="{0D108BD9-81ED-4DB2-BD59-A6C34878D82A}">
                    <a16:rowId xmlns:a16="http://schemas.microsoft.com/office/drawing/2014/main" val="2025554084"/>
                  </a:ext>
                </a:extLst>
              </a:tr>
              <a:tr h="324603">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b="1" dirty="0">
                          <a:solidFill>
                            <a:schemeClr val="tx2">
                              <a:lumMod val="40000"/>
                              <a:lumOff val="60000"/>
                            </a:schemeClr>
                          </a:solidFill>
                        </a:rPr>
                        <a:t>Ingénierie</a:t>
                      </a:r>
                      <a:r>
                        <a:rPr lang="fr-FR" sz="900" dirty="0"/>
                        <a:t> et à </a:t>
                      </a:r>
                      <a:r>
                        <a:rPr lang="fr-FR" sz="900" b="1" dirty="0">
                          <a:solidFill>
                            <a:schemeClr val="tx2">
                              <a:lumMod val="40000"/>
                              <a:lumOff val="60000"/>
                            </a:schemeClr>
                          </a:solidFill>
                        </a:rPr>
                        <a:t>animation</a:t>
                      </a:r>
                      <a:r>
                        <a:rPr lang="fr-FR" sz="900" dirty="0"/>
                        <a:t> du projet</a:t>
                      </a:r>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dirty="0"/>
                        <a:t>Conception de continuum de parcours d’activités en lien avec le projet déposé</a:t>
                      </a:r>
                    </a:p>
                  </a:txBody>
                  <a:tcPr/>
                </a:tc>
                <a:extLst>
                  <a:ext uri="{0D108BD9-81ED-4DB2-BD59-A6C34878D82A}">
                    <a16:rowId xmlns:a16="http://schemas.microsoft.com/office/drawing/2014/main" val="2270391549"/>
                  </a:ext>
                </a:extLst>
              </a:tr>
              <a:tr h="568056">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dirty="0"/>
                        <a:t>Animation et </a:t>
                      </a:r>
                      <a:r>
                        <a:rPr lang="fr-FR" sz="900" b="1" dirty="0">
                          <a:solidFill>
                            <a:schemeClr val="tx2">
                              <a:lumMod val="40000"/>
                              <a:lumOff val="60000"/>
                            </a:schemeClr>
                          </a:solidFill>
                        </a:rPr>
                        <a:t>accompagnement des publics</a:t>
                      </a:r>
                      <a:r>
                        <a:rPr lang="fr-FR" sz="900" dirty="0"/>
                        <a:t> et acteurs accueillis</a:t>
                      </a:r>
                    </a:p>
                  </a:txBody>
                  <a:tcPr>
                    <a:solidFill>
                      <a:schemeClr val="bg1"/>
                    </a:solidFill>
                  </a:tcPr>
                </a:tc>
                <a:tc>
                  <a:txBody>
                    <a:bodyPr/>
                    <a:lstStyle/>
                    <a:p>
                      <a:pPr marL="171450" indent="-171450">
                        <a:buFont typeface="Arial" panose="020B0604020202020204" pitchFamily="34" charset="0"/>
                        <a:buChar char="•"/>
                      </a:pPr>
                      <a:r>
                        <a:rPr lang="fr-FR" sz="900" dirty="0"/>
                        <a:t>Accompagnement en amont des temps de formation</a:t>
                      </a:r>
                    </a:p>
                    <a:p>
                      <a:pPr marL="171450" indent="-171450">
                        <a:buFont typeface="Arial" panose="020B0604020202020204" pitchFamily="34" charset="0"/>
                        <a:buChar char="•"/>
                      </a:pPr>
                      <a:r>
                        <a:rPr lang="fr-FR" sz="900" dirty="0"/>
                        <a:t>Accompagnement méthodologique</a:t>
                      </a:r>
                    </a:p>
                    <a:p>
                      <a:pPr marL="171450" indent="-171450">
                        <a:buFont typeface="Arial" panose="020B0604020202020204" pitchFamily="34" charset="0"/>
                        <a:buChar char="•"/>
                      </a:pPr>
                      <a:r>
                        <a:rPr lang="fr-FR" sz="900" dirty="0"/>
                        <a:t>Accompagnement motivationnel</a:t>
                      </a:r>
                    </a:p>
                    <a:p>
                      <a:pPr marL="171450" indent="-171450">
                        <a:buFont typeface="Arial" panose="020B0604020202020204" pitchFamily="34" charset="0"/>
                        <a:buChar char="•"/>
                      </a:pPr>
                      <a:r>
                        <a:rPr lang="fr-FR" sz="900" dirty="0"/>
                        <a:t>Accompagnement entre 2 prestations de service</a:t>
                      </a:r>
                    </a:p>
                  </a:txBody>
                  <a:tcPr>
                    <a:solidFill>
                      <a:schemeClr val="bg1"/>
                    </a:solidFill>
                  </a:tcPr>
                </a:tc>
                <a:extLst>
                  <a:ext uri="{0D108BD9-81ED-4DB2-BD59-A6C34878D82A}">
                    <a16:rowId xmlns:a16="http://schemas.microsoft.com/office/drawing/2014/main" val="1568935198"/>
                  </a:ext>
                </a:extLst>
              </a:tr>
              <a:tr h="446330">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dirty="0"/>
                        <a:t>Coûts liés à l’ingénierie de formation ou à la formation des formateurs, </a:t>
                      </a:r>
                      <a:r>
                        <a:rPr lang="fr-FR" sz="900" b="1" dirty="0">
                          <a:solidFill>
                            <a:schemeClr val="tx2">
                              <a:lumMod val="40000"/>
                              <a:lumOff val="60000"/>
                            </a:schemeClr>
                          </a:solidFill>
                        </a:rPr>
                        <a:t>uniquement dans une logique expérimentale </a:t>
                      </a:r>
                      <a:r>
                        <a:rPr lang="fr-FR" sz="900" b="1" dirty="0">
                          <a:solidFill>
                            <a:schemeClr val="tx2">
                              <a:lumMod val="40000"/>
                              <a:lumOff val="60000"/>
                            </a:schemeClr>
                          </a:solidFill>
                          <a:highlight>
                            <a:srgbClr val="FFFF00"/>
                          </a:highlight>
                        </a:rPr>
                        <a:t>(à arbitrer par la région/DREETS)</a:t>
                      </a:r>
                    </a:p>
                  </a:txBody>
                  <a:tcPr/>
                </a:tc>
                <a:tc>
                  <a:txBody>
                    <a:bodyPr/>
                    <a:lstStyle/>
                    <a:p>
                      <a:pPr marL="171450" indent="-171450">
                        <a:buFont typeface="Arial" panose="020B0604020202020204" pitchFamily="34" charset="0"/>
                        <a:buChar char="•"/>
                      </a:pPr>
                      <a:endParaRPr lang="fr-FR" sz="900" dirty="0"/>
                    </a:p>
                  </a:txBody>
                  <a:tcPr/>
                </a:tc>
                <a:extLst>
                  <a:ext uri="{0D108BD9-81ED-4DB2-BD59-A6C34878D82A}">
                    <a16:rowId xmlns:a16="http://schemas.microsoft.com/office/drawing/2014/main" val="4290288372"/>
                  </a:ext>
                </a:extLst>
              </a:tr>
              <a:tr h="187299">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b="1" i="1" dirty="0" err="1">
                          <a:solidFill>
                            <a:schemeClr val="tx2">
                              <a:lumMod val="40000"/>
                              <a:lumOff val="60000"/>
                            </a:schemeClr>
                          </a:solidFill>
                        </a:rPr>
                        <a:t>Sourcing</a:t>
                      </a:r>
                      <a:r>
                        <a:rPr lang="fr-FR" sz="900" dirty="0"/>
                        <a:t> des publics</a:t>
                      </a:r>
                    </a:p>
                  </a:txBody>
                  <a:tcPr>
                    <a:solidFill>
                      <a:schemeClr val="bg1"/>
                    </a:solidFill>
                  </a:tcPr>
                </a:tc>
                <a:tc>
                  <a:txBody>
                    <a:bodyPr/>
                    <a:lstStyle/>
                    <a:p>
                      <a:pPr marL="171450" indent="-171450">
                        <a:buFont typeface="Arial" panose="020B0604020202020204" pitchFamily="34" charset="0"/>
                        <a:buChar char="•"/>
                      </a:pPr>
                      <a:endParaRPr lang="fr-FR" sz="900" dirty="0"/>
                    </a:p>
                  </a:txBody>
                  <a:tcPr>
                    <a:solidFill>
                      <a:schemeClr val="bg1"/>
                    </a:solidFill>
                  </a:tcPr>
                </a:tc>
                <a:extLst>
                  <a:ext uri="{0D108BD9-81ED-4DB2-BD59-A6C34878D82A}">
                    <a16:rowId xmlns:a16="http://schemas.microsoft.com/office/drawing/2014/main" val="3441218090"/>
                  </a:ext>
                </a:extLst>
              </a:tr>
              <a:tr h="189317">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b="1" dirty="0">
                          <a:solidFill>
                            <a:schemeClr val="tx2">
                              <a:lumMod val="40000"/>
                              <a:lumOff val="60000"/>
                            </a:schemeClr>
                          </a:solidFill>
                        </a:rPr>
                        <a:t>Marketing de l’offre et communication</a:t>
                      </a:r>
                    </a:p>
                  </a:txBody>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900" dirty="0"/>
                    </a:p>
                  </a:txBody>
                  <a:tcPr/>
                </a:tc>
                <a:extLst>
                  <a:ext uri="{0D108BD9-81ED-4DB2-BD59-A6C34878D82A}">
                    <a16:rowId xmlns:a16="http://schemas.microsoft.com/office/drawing/2014/main" val="1529146233"/>
                  </a:ext>
                </a:extLst>
              </a:tr>
              <a:tr h="176741">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fr-FR" sz="900" dirty="0"/>
                        <a:t>Conduite de </a:t>
                      </a:r>
                      <a:r>
                        <a:rPr lang="fr-FR" sz="900" b="1" dirty="0">
                          <a:solidFill>
                            <a:schemeClr val="tx2">
                              <a:lumMod val="40000"/>
                              <a:lumOff val="60000"/>
                            </a:schemeClr>
                          </a:solidFill>
                        </a:rPr>
                        <a:t>travaux de recherche </a:t>
                      </a:r>
                      <a:r>
                        <a:rPr lang="fr-FR" sz="900" dirty="0"/>
                        <a:t>en lien avec le projet</a:t>
                      </a:r>
                    </a:p>
                  </a:txBody>
                  <a:tcPr>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900" dirty="0"/>
                    </a:p>
                  </a:txBody>
                  <a:tcPr>
                    <a:solidFill>
                      <a:schemeClr val="bg1"/>
                    </a:solidFill>
                  </a:tcPr>
                </a:tc>
                <a:extLst>
                  <a:ext uri="{0D108BD9-81ED-4DB2-BD59-A6C34878D82A}">
                    <a16:rowId xmlns:a16="http://schemas.microsoft.com/office/drawing/2014/main" val="4180664167"/>
                  </a:ext>
                </a:extLst>
              </a:tr>
            </a:tbl>
          </a:graphicData>
        </a:graphic>
      </p:graphicFrame>
      <p:sp>
        <p:nvSpPr>
          <p:cNvPr id="25" name="ZoneTexte 24">
            <a:extLst>
              <a:ext uri="{FF2B5EF4-FFF2-40B4-BE49-F238E27FC236}">
                <a16:creationId xmlns:a16="http://schemas.microsoft.com/office/drawing/2014/main" id="{F7CDF285-8570-9593-3FD6-A507E35786A6}"/>
              </a:ext>
            </a:extLst>
          </p:cNvPr>
          <p:cNvSpPr txBox="1"/>
          <p:nvPr/>
        </p:nvSpPr>
        <p:spPr>
          <a:xfrm rot="16200000">
            <a:off x="-345449" y="1592518"/>
            <a:ext cx="1152128" cy="246221"/>
          </a:xfrm>
          <a:prstGeom prst="rect">
            <a:avLst/>
          </a:prstGeom>
          <a:noFill/>
        </p:spPr>
        <p:txBody>
          <a:bodyPr wrap="square" rtlCol="0">
            <a:spAutoFit/>
          </a:bodyPr>
          <a:lstStyle/>
          <a:p>
            <a:r>
              <a:rPr lang="fr-FR" sz="1000" dirty="0"/>
              <a:t>Investissement</a:t>
            </a:r>
          </a:p>
        </p:txBody>
      </p:sp>
      <p:sp>
        <p:nvSpPr>
          <p:cNvPr id="26" name="ZoneTexte 25">
            <a:extLst>
              <a:ext uri="{FF2B5EF4-FFF2-40B4-BE49-F238E27FC236}">
                <a16:creationId xmlns:a16="http://schemas.microsoft.com/office/drawing/2014/main" id="{C16935BE-E110-FF64-7221-F38D2C9A2C2F}"/>
              </a:ext>
            </a:extLst>
          </p:cNvPr>
          <p:cNvSpPr txBox="1"/>
          <p:nvPr/>
        </p:nvSpPr>
        <p:spPr>
          <a:xfrm rot="16200000">
            <a:off x="-345449" y="3456752"/>
            <a:ext cx="1152128" cy="246221"/>
          </a:xfrm>
          <a:prstGeom prst="rect">
            <a:avLst/>
          </a:prstGeom>
          <a:noFill/>
        </p:spPr>
        <p:txBody>
          <a:bodyPr wrap="square" rtlCol="0">
            <a:spAutoFit/>
          </a:bodyPr>
          <a:lstStyle/>
          <a:p>
            <a:r>
              <a:rPr lang="fr-FR" sz="1000" dirty="0"/>
              <a:t>Fonctionnement</a:t>
            </a:r>
          </a:p>
        </p:txBody>
      </p:sp>
      <p:sp>
        <p:nvSpPr>
          <p:cNvPr id="32" name="Parenthèse ouvrante 31">
            <a:extLst>
              <a:ext uri="{FF2B5EF4-FFF2-40B4-BE49-F238E27FC236}">
                <a16:creationId xmlns:a16="http://schemas.microsoft.com/office/drawing/2014/main" id="{DF1E5E33-28B3-06B6-2BE7-C424D6FC8ADB}"/>
              </a:ext>
            </a:extLst>
          </p:cNvPr>
          <p:cNvSpPr/>
          <p:nvPr/>
        </p:nvSpPr>
        <p:spPr>
          <a:xfrm>
            <a:off x="338682" y="1203598"/>
            <a:ext cx="56605" cy="1332000"/>
          </a:xfrm>
          <a:prstGeom prst="leftBracket">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Parenthèse ouvrante 34">
            <a:extLst>
              <a:ext uri="{FF2B5EF4-FFF2-40B4-BE49-F238E27FC236}">
                <a16:creationId xmlns:a16="http://schemas.microsoft.com/office/drawing/2014/main" id="{6FCA8519-97A5-747B-37B8-740F265C1F89}"/>
              </a:ext>
            </a:extLst>
          </p:cNvPr>
          <p:cNvSpPr/>
          <p:nvPr/>
        </p:nvSpPr>
        <p:spPr>
          <a:xfrm>
            <a:off x="331266" y="2571750"/>
            <a:ext cx="64020" cy="2196000"/>
          </a:xfrm>
          <a:prstGeom prst="leftBracket">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Titre 6">
            <a:extLst>
              <a:ext uri="{FF2B5EF4-FFF2-40B4-BE49-F238E27FC236}">
                <a16:creationId xmlns:a16="http://schemas.microsoft.com/office/drawing/2014/main" id="{CAB5928B-A292-8642-886D-9031BB6EA914}"/>
              </a:ext>
            </a:extLst>
          </p:cNvPr>
          <p:cNvSpPr txBox="1">
            <a:spLocks/>
          </p:cNvSpPr>
          <p:nvPr/>
        </p:nvSpPr>
        <p:spPr>
          <a:xfrm>
            <a:off x="1691753" y="159551"/>
            <a:ext cx="6912497" cy="539991"/>
          </a:xfrm>
          <a:prstGeom prst="rect">
            <a:avLst/>
          </a:prstGeom>
        </p:spPr>
        <p:txBody>
          <a:bodyPr vert="horz" lIns="91440" tIns="45720" rIns="91440" bIns="45720" rtlCol="0" anchor="ctr">
            <a:normAutofit/>
          </a:bodyPr>
          <a:lstStyle>
            <a:lvl1pPr marL="14288" indent="0" algn="l" defTabSz="914377" rtl="0" eaLnBrk="1" latinLnBrk="0" hangingPunct="1">
              <a:lnSpc>
                <a:spcPct val="90000"/>
              </a:lnSpc>
              <a:spcBef>
                <a:spcPct val="0"/>
              </a:spcBef>
              <a:buNone/>
              <a:tabLst/>
              <a:defRPr sz="2500" b="1" kern="1200">
                <a:solidFill>
                  <a:schemeClr val="tx1"/>
                </a:solidFill>
                <a:latin typeface="+mj-lt"/>
                <a:ea typeface="+mj-ea"/>
                <a:cs typeface="+mj-cs"/>
              </a:defRPr>
            </a:lvl1pPr>
          </a:lstStyle>
          <a:p>
            <a:r>
              <a:rPr lang="fr-FR" u="sng" dirty="0">
                <a:solidFill>
                  <a:srgbClr val="4623C9"/>
                </a:solidFill>
                <a:latin typeface="Public Sans ExtraBold"/>
              </a:rPr>
              <a:t>Zoom sur les dépenses éligibles :</a:t>
            </a:r>
          </a:p>
        </p:txBody>
      </p:sp>
    </p:spTree>
    <p:extLst>
      <p:ext uri="{BB962C8B-B14F-4D97-AF65-F5344CB8AC3E}">
        <p14:creationId xmlns:p14="http://schemas.microsoft.com/office/powerpoint/2010/main" val="380656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B0877A-0D6A-CFF1-89F6-94CCEE22899D}"/>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u texte 2">
            <a:extLst>
              <a:ext uri="{FF2B5EF4-FFF2-40B4-BE49-F238E27FC236}">
                <a16:creationId xmlns:a16="http://schemas.microsoft.com/office/drawing/2014/main" id="{800CD3BC-F4BE-F119-F9EE-B754915E24FB}"/>
              </a:ext>
            </a:extLst>
          </p:cNvPr>
          <p:cNvSpPr>
            <a:spLocks noGrp="1"/>
          </p:cNvSpPr>
          <p:nvPr>
            <p:ph type="body" sz="quarter" idx="13"/>
          </p:nvPr>
        </p:nvSpPr>
        <p:spPr>
          <a:xfrm>
            <a:off x="251520" y="1131590"/>
            <a:ext cx="8280920" cy="3456384"/>
          </a:xfrm>
        </p:spPr>
        <p:txBody>
          <a:bodyPr/>
          <a:lstStyle/>
          <a:p>
            <a:pPr marL="342900" lvl="0" indent="-342900">
              <a:buFont typeface="Times New Roman" panose="02020603050405020304" pitchFamily="18" charset="0"/>
              <a:buChar char="-"/>
            </a:pPr>
            <a:r>
              <a:rPr lang="fr-FR" sz="1800" b="0" dirty="0">
                <a:solidFill>
                  <a:srgbClr val="000000"/>
                </a:solidFill>
                <a:effectLst/>
                <a:latin typeface="+mj-lt"/>
                <a:ea typeface="Times New Roman" panose="02020603050405020304" pitchFamily="18" charset="0"/>
              </a:rPr>
              <a:t>Partenariat Hôtel Pasteur (TL rennais), Greta, deux TL et une constellation d’acteurs du territoire breton pour développer des chantiers-écoles, </a:t>
            </a:r>
            <a:r>
              <a:rPr lang="fr-FR" sz="1800" dirty="0">
                <a:solidFill>
                  <a:srgbClr val="000000"/>
                </a:solidFill>
                <a:effectLst/>
                <a:latin typeface="+mj-lt"/>
                <a:ea typeface="Times New Roman" panose="02020603050405020304" pitchFamily="18" charset="0"/>
              </a:rPr>
              <a:t>faire émerger de nombreux sites d’apprentissage en archipel </a:t>
            </a:r>
            <a:r>
              <a:rPr lang="fr-FR" sz="1800" b="0" dirty="0">
                <a:solidFill>
                  <a:srgbClr val="000000"/>
                </a:solidFill>
                <a:effectLst/>
                <a:latin typeface="+mj-lt"/>
                <a:ea typeface="Times New Roman" panose="02020603050405020304" pitchFamily="18" charset="0"/>
              </a:rPr>
              <a:t>avec les acteurs de la constellation et créer des parcours expérientiels-interactifs.</a:t>
            </a:r>
            <a:endParaRPr lang="fr-FR" sz="1800" b="0" dirty="0">
              <a:solidFill>
                <a:srgbClr val="000000"/>
              </a:solidFill>
              <a:effectLst/>
              <a:latin typeface="+mj-lt"/>
              <a:ea typeface="Calibri" panose="020F0502020204030204" pitchFamily="34" charset="0"/>
            </a:endParaRPr>
          </a:p>
          <a:p>
            <a:pPr marL="342900" lvl="0" indent="-342900">
              <a:buFont typeface="Times New Roman" panose="02020603050405020304" pitchFamily="18" charset="0"/>
              <a:buChar char="-"/>
            </a:pPr>
            <a:r>
              <a:rPr lang="fr-FR" sz="1800" b="0" dirty="0">
                <a:solidFill>
                  <a:srgbClr val="000000"/>
                </a:solidFill>
                <a:effectLst/>
                <a:latin typeface="+mj-lt"/>
                <a:ea typeface="Times New Roman" panose="02020603050405020304" pitchFamily="18" charset="0"/>
              </a:rPr>
              <a:t>Insertion des jeunes dans les </a:t>
            </a:r>
            <a:r>
              <a:rPr lang="fr-FR" sz="1800" dirty="0">
                <a:solidFill>
                  <a:srgbClr val="000000"/>
                </a:solidFill>
                <a:effectLst/>
                <a:latin typeface="+mj-lt"/>
                <a:ea typeface="Times New Roman" panose="02020603050405020304" pitchFamily="18" charset="0"/>
              </a:rPr>
              <a:t>métiers de l’animation et du sport </a:t>
            </a:r>
            <a:r>
              <a:rPr lang="fr-FR" sz="1800" b="0" dirty="0">
                <a:solidFill>
                  <a:srgbClr val="000000"/>
                </a:solidFill>
                <a:effectLst/>
                <a:latin typeface="+mj-lt"/>
                <a:ea typeface="Times New Roman" panose="02020603050405020304" pitchFamily="18" charset="0"/>
              </a:rPr>
              <a:t>= collectif avec un TL, un OF et un groupement d’employeurs dans les métiers du sport.</a:t>
            </a:r>
            <a:endParaRPr lang="fr-FR" sz="1800" b="0" dirty="0">
              <a:solidFill>
                <a:srgbClr val="000000"/>
              </a:solidFill>
              <a:effectLst/>
              <a:latin typeface="+mj-lt"/>
              <a:ea typeface="Calibri" panose="020F0502020204030204" pitchFamily="34" charset="0"/>
            </a:endParaRPr>
          </a:p>
          <a:p>
            <a:pPr marL="342900" lvl="0" indent="-342900">
              <a:buFont typeface="Times New Roman" panose="02020603050405020304" pitchFamily="18" charset="0"/>
              <a:buChar char="-"/>
            </a:pPr>
            <a:r>
              <a:rPr lang="fr-FR" sz="1800" b="0" dirty="0">
                <a:solidFill>
                  <a:srgbClr val="000000"/>
                </a:solidFill>
                <a:effectLst/>
                <a:latin typeface="+mj-lt"/>
                <a:ea typeface="Times New Roman" panose="02020603050405020304" pitchFamily="18" charset="0"/>
              </a:rPr>
              <a:t>Archipel de compétences pour la résilience des territoires littoraux de Lorient pour </a:t>
            </a:r>
            <a:r>
              <a:rPr lang="fr-FR" sz="1800" dirty="0">
                <a:solidFill>
                  <a:srgbClr val="000000"/>
                </a:solidFill>
                <a:effectLst/>
                <a:latin typeface="+mj-lt"/>
                <a:ea typeface="Times New Roman" panose="02020603050405020304" pitchFamily="18" charset="0"/>
              </a:rPr>
              <a:t>contrer la mutation des emplois en insérant NEET et demandeurs d’emploi </a:t>
            </a:r>
            <a:r>
              <a:rPr lang="fr-FR" sz="1800" b="0" dirty="0">
                <a:solidFill>
                  <a:srgbClr val="000000"/>
                </a:solidFill>
                <a:effectLst/>
                <a:latin typeface="+mj-lt"/>
                <a:ea typeface="Times New Roman" panose="02020603050405020304" pitchFamily="18" charset="0"/>
              </a:rPr>
              <a:t>= collectif avec un TL, un OF, l’agence locale de l’énergie-climat Bretagne, l’université de Bretagne.</a:t>
            </a:r>
            <a:endParaRPr lang="fr-FR" sz="1800" b="0" dirty="0">
              <a:solidFill>
                <a:srgbClr val="000000"/>
              </a:solidFill>
              <a:effectLst/>
              <a:latin typeface="+mj-lt"/>
              <a:ea typeface="Calibri" panose="020F0502020204030204" pitchFamily="34" charset="0"/>
            </a:endParaRPr>
          </a:p>
          <a:p>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dirty="0"/>
          </a:p>
        </p:txBody>
      </p:sp>
      <p:sp>
        <p:nvSpPr>
          <p:cNvPr id="6" name="Espace réservé de la date 5">
            <a:extLst>
              <a:ext uri="{FF2B5EF4-FFF2-40B4-BE49-F238E27FC236}">
                <a16:creationId xmlns:a16="http://schemas.microsoft.com/office/drawing/2014/main" id="{A4F6473F-70CF-6D0A-5166-CD55B9178813}"/>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a:extLst>
              <a:ext uri="{FF2B5EF4-FFF2-40B4-BE49-F238E27FC236}">
                <a16:creationId xmlns:a16="http://schemas.microsoft.com/office/drawing/2014/main" id="{A3EBA649-FE79-A308-88B4-4B7299E8A3A2}"/>
              </a:ext>
            </a:extLst>
          </p:cNvPr>
          <p:cNvSpPr>
            <a:spLocks noGrp="1"/>
          </p:cNvSpPr>
          <p:nvPr>
            <p:ph type="title"/>
          </p:nvPr>
        </p:nvSpPr>
        <p:spPr>
          <a:xfrm>
            <a:off x="1043608" y="355037"/>
            <a:ext cx="8424863" cy="539991"/>
          </a:xfrm>
        </p:spPr>
        <p:txBody>
          <a:bodyPr/>
          <a:lstStyle/>
          <a:p>
            <a:r>
              <a:rPr lang="fr-FR" dirty="0"/>
              <a:t>Exemple de projets déployés dans d’autres régions</a:t>
            </a:r>
          </a:p>
        </p:txBody>
      </p:sp>
      <p:sp>
        <p:nvSpPr>
          <p:cNvPr id="8" name="Espace réservé du pied de page 7">
            <a:extLst>
              <a:ext uri="{FF2B5EF4-FFF2-40B4-BE49-F238E27FC236}">
                <a16:creationId xmlns:a16="http://schemas.microsoft.com/office/drawing/2014/main" id="{2360E211-C779-BA60-FFC1-D0C7BE356DB8}"/>
              </a:ext>
            </a:extLst>
          </p:cNvPr>
          <p:cNvSpPr>
            <a:spLocks noGrp="1"/>
          </p:cNvSpPr>
          <p:nvPr>
            <p:ph type="ftr" sz="quarter" idx="3"/>
          </p:nvPr>
        </p:nvSpPr>
        <p:spPr/>
        <p:txBody>
          <a:bodyPr/>
          <a:lstStyle/>
          <a:p>
            <a:r>
              <a:rPr lang="fr-FR"/>
              <a:t>Délégation générale à l’emploi et à la formation professionnelle</a:t>
            </a:r>
            <a:endParaRPr lang="fr-FR" dirty="0"/>
          </a:p>
        </p:txBody>
      </p:sp>
    </p:spTree>
    <p:extLst>
      <p:ext uri="{BB962C8B-B14F-4D97-AF65-F5344CB8AC3E}">
        <p14:creationId xmlns:p14="http://schemas.microsoft.com/office/powerpoint/2010/main" val="220448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038588-4FE6-10E0-C167-4EEAE0EA5148}"/>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Espace réservé de la date 5">
            <a:extLst>
              <a:ext uri="{FF2B5EF4-FFF2-40B4-BE49-F238E27FC236}">
                <a16:creationId xmlns:a16="http://schemas.microsoft.com/office/drawing/2014/main" id="{CC4EA830-4F8E-C0A3-A9E5-CE80E2DC5A40}"/>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8" name="Espace réservé du pied de page 7">
            <a:extLst>
              <a:ext uri="{FF2B5EF4-FFF2-40B4-BE49-F238E27FC236}">
                <a16:creationId xmlns:a16="http://schemas.microsoft.com/office/drawing/2014/main" id="{A0A2A0C1-E3BE-CE68-60F8-65036F03D9BA}"/>
              </a:ext>
            </a:extLst>
          </p:cNvPr>
          <p:cNvSpPr>
            <a:spLocks noGrp="1"/>
          </p:cNvSpPr>
          <p:nvPr>
            <p:ph type="ftr" sz="quarter" idx="3"/>
          </p:nvPr>
        </p:nvSpPr>
        <p:spPr/>
        <p:txBody>
          <a:bodyPr/>
          <a:lstStyle/>
          <a:p>
            <a:r>
              <a:rPr lang="fr-FR"/>
              <a:t>Délégation générale à l’emploi et à la formation professionnelle</a:t>
            </a:r>
            <a:endParaRPr lang="fr-FR" dirty="0"/>
          </a:p>
        </p:txBody>
      </p:sp>
      <p:sp>
        <p:nvSpPr>
          <p:cNvPr id="10" name="ZoneTexte 9">
            <a:extLst>
              <a:ext uri="{FF2B5EF4-FFF2-40B4-BE49-F238E27FC236}">
                <a16:creationId xmlns:a16="http://schemas.microsoft.com/office/drawing/2014/main" id="{1C8C23A7-E8C4-5EFA-D6DB-614C0DD9D2D0}"/>
              </a:ext>
            </a:extLst>
          </p:cNvPr>
          <p:cNvSpPr txBox="1"/>
          <p:nvPr/>
        </p:nvSpPr>
        <p:spPr>
          <a:xfrm>
            <a:off x="287524" y="894655"/>
            <a:ext cx="8568952" cy="3662541"/>
          </a:xfrm>
          <a:prstGeom prst="rect">
            <a:avLst/>
          </a:prstGeom>
          <a:noFill/>
        </p:spPr>
        <p:txBody>
          <a:bodyPr wrap="square">
            <a:spAutoFit/>
          </a:bodyPr>
          <a:lstStyle/>
          <a:p>
            <a:pPr marL="342900" lvl="0" indent="-342900">
              <a:buFont typeface="Times New Roman" panose="02020603050405020304" pitchFamily="18" charset="0"/>
              <a:buChar char="-"/>
            </a:pPr>
            <a:r>
              <a:rPr lang="fr-FR" sz="1800" dirty="0">
                <a:solidFill>
                  <a:srgbClr val="000000"/>
                </a:solidFill>
                <a:effectLst/>
                <a:latin typeface="+mj-lt"/>
                <a:ea typeface="Times New Roman" panose="02020603050405020304" pitchFamily="18" charset="0"/>
              </a:rPr>
              <a:t>TL qui propose un médium participatif autour du sport dans 8 quartiers QPV avec une école de journalisme et une entreprise privée de communication dans une logique de </a:t>
            </a:r>
            <a:r>
              <a:rPr lang="fr-FR" sz="1800" b="1" dirty="0">
                <a:solidFill>
                  <a:srgbClr val="000000"/>
                </a:solidFill>
                <a:effectLst/>
                <a:latin typeface="+mj-lt"/>
                <a:ea typeface="Times New Roman" panose="02020603050405020304" pitchFamily="18" charset="0"/>
              </a:rPr>
              <a:t>professionnalisation sur les métiers de la com-journalisme-digital pour jeunes -30 ans QPV.</a:t>
            </a:r>
          </a:p>
          <a:p>
            <a:pPr lvl="0"/>
            <a:endParaRPr lang="fr-FR" sz="1600" b="1" dirty="0">
              <a:solidFill>
                <a:srgbClr val="000000"/>
              </a:solidFill>
              <a:effectLst/>
              <a:latin typeface="+mj-lt"/>
              <a:ea typeface="Calibri" panose="020F0502020204030204" pitchFamily="34" charset="0"/>
            </a:endParaRPr>
          </a:p>
          <a:p>
            <a:pPr marL="342900" lvl="0" indent="-342900">
              <a:buFont typeface="Times New Roman" panose="02020603050405020304" pitchFamily="18" charset="0"/>
              <a:buChar char="-"/>
            </a:pPr>
            <a:r>
              <a:rPr lang="fr-FR" sz="1800" dirty="0">
                <a:solidFill>
                  <a:srgbClr val="000000"/>
                </a:solidFill>
                <a:effectLst/>
                <a:latin typeface="+mj-lt"/>
                <a:ea typeface="Times New Roman" panose="02020603050405020304" pitchFamily="18" charset="0"/>
              </a:rPr>
              <a:t>Formation sur le </a:t>
            </a:r>
            <a:r>
              <a:rPr lang="fr-FR" sz="1800" b="1" dirty="0" err="1">
                <a:solidFill>
                  <a:srgbClr val="000000"/>
                </a:solidFill>
                <a:effectLst/>
                <a:latin typeface="+mj-lt"/>
                <a:ea typeface="Times New Roman" panose="02020603050405020304" pitchFamily="18" charset="0"/>
              </a:rPr>
              <a:t>pass</a:t>
            </a:r>
            <a:r>
              <a:rPr lang="fr-FR" sz="1800" b="1" dirty="0">
                <a:solidFill>
                  <a:srgbClr val="000000"/>
                </a:solidFill>
                <a:effectLst/>
                <a:latin typeface="+mj-lt"/>
                <a:ea typeface="Times New Roman" panose="02020603050405020304" pitchFamily="18" charset="0"/>
              </a:rPr>
              <a:t> numérique du CNAM </a:t>
            </a:r>
            <a:r>
              <a:rPr lang="fr-FR" sz="1800" dirty="0">
                <a:solidFill>
                  <a:srgbClr val="000000"/>
                </a:solidFill>
                <a:effectLst/>
                <a:latin typeface="+mj-lt"/>
                <a:ea typeface="Times New Roman" panose="02020603050405020304" pitchFamily="18" charset="0"/>
              </a:rPr>
              <a:t>déployée sur des TL en QPV avec </a:t>
            </a:r>
            <a:r>
              <a:rPr lang="fr-FR" sz="1800" b="1" dirty="0">
                <a:solidFill>
                  <a:srgbClr val="000000"/>
                </a:solidFill>
                <a:effectLst/>
                <a:latin typeface="+mj-lt"/>
                <a:ea typeface="Times New Roman" panose="02020603050405020304" pitchFamily="18" charset="0"/>
              </a:rPr>
              <a:t>accompagnement des stagiaires en contrat d’apprentissage </a:t>
            </a:r>
            <a:r>
              <a:rPr lang="fr-FR" sz="1800" dirty="0">
                <a:solidFill>
                  <a:srgbClr val="000000"/>
                </a:solidFill>
                <a:effectLst/>
                <a:latin typeface="+mj-lt"/>
                <a:ea typeface="Times New Roman" panose="02020603050405020304" pitchFamily="18" charset="0"/>
              </a:rPr>
              <a:t>pour obtenir un diplôme = collectif composé d’un OF, du CNAM et de 4 TL.</a:t>
            </a:r>
            <a:endParaRPr lang="fr-FR" sz="1600" dirty="0">
              <a:solidFill>
                <a:srgbClr val="000000"/>
              </a:solidFill>
              <a:effectLst/>
              <a:latin typeface="+mj-lt"/>
              <a:ea typeface="Calibri" panose="020F0502020204030204" pitchFamily="34" charset="0"/>
            </a:endParaRPr>
          </a:p>
          <a:p>
            <a:pPr marL="342900" lvl="0" indent="-342900">
              <a:buFont typeface="Times New Roman" panose="02020603050405020304" pitchFamily="18" charset="0"/>
              <a:buChar char="-"/>
            </a:pPr>
            <a:endParaRPr lang="fr-FR" sz="1800" b="1" dirty="0">
              <a:solidFill>
                <a:srgbClr val="000000"/>
              </a:solidFill>
              <a:effectLst/>
              <a:latin typeface="+mj-lt"/>
              <a:ea typeface="Times New Roman" panose="02020603050405020304" pitchFamily="18" charset="0"/>
            </a:endParaRPr>
          </a:p>
          <a:p>
            <a:pPr marL="342900" lvl="0" indent="-342900">
              <a:buFont typeface="Times New Roman" panose="02020603050405020304" pitchFamily="18" charset="0"/>
              <a:buChar char="-"/>
            </a:pPr>
            <a:r>
              <a:rPr lang="fr-FR" sz="1800" b="1" dirty="0">
                <a:solidFill>
                  <a:srgbClr val="000000"/>
                </a:solidFill>
                <a:effectLst/>
                <a:latin typeface="+mj-lt"/>
                <a:ea typeface="Times New Roman" panose="02020603050405020304" pitchFamily="18" charset="0"/>
              </a:rPr>
              <a:t>Projet de sensibilisation et formation qualifiantes sur les métiers agricoles </a:t>
            </a:r>
            <a:r>
              <a:rPr lang="fr-FR" sz="1800" dirty="0">
                <a:solidFill>
                  <a:srgbClr val="000000"/>
                </a:solidFill>
                <a:effectLst/>
                <a:latin typeface="+mj-lt"/>
                <a:ea typeface="Times New Roman" panose="02020603050405020304" pitchFamily="18" charset="0"/>
              </a:rPr>
              <a:t>= collectif composé de TL nourriciers, de plusieurs OF et d’acteurs privés engagés dans l’accompagnement à la création d’activité et à la promotion des métiers agricoles.</a:t>
            </a:r>
            <a:endParaRPr lang="fr-FR" sz="160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125010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E5422A-FD3F-84CF-5F83-392C94831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a:extLst>
              <a:ext uri="{FF2B5EF4-FFF2-40B4-BE49-F238E27FC236}">
                <a16:creationId xmlns:a16="http://schemas.microsoft.com/office/drawing/2014/main" id="{35DCD40D-E777-1B8E-D04A-2B6D5B02F52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1C71F6-E0A6-1740-B64F-38F332886BAF}" type="datetime1">
              <a:rPr kumimoji="0" lang="fr-FR" sz="750" b="1" i="0" u="none" strike="noStrike" kern="1200" cap="all"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30/05/2023</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7" name="Titre 6">
            <a:extLst>
              <a:ext uri="{FF2B5EF4-FFF2-40B4-BE49-F238E27FC236}">
                <a16:creationId xmlns:a16="http://schemas.microsoft.com/office/drawing/2014/main" id="{C51C2DE8-AC8E-E497-7D80-71B3C4538CE5}"/>
              </a:ext>
            </a:extLst>
          </p:cNvPr>
          <p:cNvSpPr>
            <a:spLocks noGrp="1"/>
          </p:cNvSpPr>
          <p:nvPr>
            <p:ph type="title"/>
          </p:nvPr>
        </p:nvSpPr>
        <p:spPr>
          <a:xfrm>
            <a:off x="1331640" y="249575"/>
            <a:ext cx="8424863" cy="539991"/>
          </a:xfrm>
        </p:spPr>
        <p:txBody>
          <a:bodyPr/>
          <a:lstStyle/>
          <a:p>
            <a:r>
              <a:rPr lang="fr-FR" dirty="0"/>
              <a:t>7 priorités régionales :</a:t>
            </a:r>
          </a:p>
        </p:txBody>
      </p:sp>
      <p:sp>
        <p:nvSpPr>
          <p:cNvPr id="8" name="Espace réservé du pied de page 7">
            <a:extLst>
              <a:ext uri="{FF2B5EF4-FFF2-40B4-BE49-F238E27FC236}">
                <a16:creationId xmlns:a16="http://schemas.microsoft.com/office/drawing/2014/main" id="{9D2ACEF6-BCC9-5D26-93DB-E429A6F264E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rgbClr val="000000"/>
                </a:solidFill>
                <a:effectLst/>
                <a:uLnTx/>
                <a:uFillTx/>
                <a:latin typeface="Arial"/>
                <a:ea typeface="+mn-ea"/>
                <a:cs typeface="+mn-cs"/>
              </a:rPr>
              <a:t>Délégation générale à l’emploi et à la formation professionnelle</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ZoneTexte 9">
            <a:extLst>
              <a:ext uri="{FF2B5EF4-FFF2-40B4-BE49-F238E27FC236}">
                <a16:creationId xmlns:a16="http://schemas.microsoft.com/office/drawing/2014/main" id="{4D6FE969-C1B6-0824-4AF1-1F5CC629CCCD}"/>
              </a:ext>
            </a:extLst>
          </p:cNvPr>
          <p:cNvSpPr txBox="1"/>
          <p:nvPr/>
        </p:nvSpPr>
        <p:spPr>
          <a:xfrm>
            <a:off x="395536" y="853987"/>
            <a:ext cx="8353177" cy="3922292"/>
          </a:xfrm>
          <a:prstGeom prst="rect">
            <a:avLst/>
          </a:prstGeom>
          <a:noFill/>
        </p:spPr>
        <p:txBody>
          <a:bodyPr wrap="square">
            <a:spAutoFit/>
          </a:bodyPr>
          <a:lstStyle/>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Inciter à </a:t>
            </a:r>
            <a:r>
              <a:rPr lang="fr-FR" sz="1400" b="1" dirty="0">
                <a:effectLst/>
                <a:latin typeface="+mj-lt"/>
                <a:ea typeface="Calibri" panose="020F0502020204030204" pitchFamily="34" charset="0"/>
              </a:rPr>
              <a:t>l’innovation pédagogique</a:t>
            </a:r>
            <a:r>
              <a:rPr lang="fr-FR" sz="1400" dirty="0">
                <a:effectLst/>
                <a:latin typeface="+mj-lt"/>
                <a:ea typeface="Calibri" panose="020F0502020204030204" pitchFamily="34" charset="0"/>
              </a:rPr>
              <a:t> dans les formations en articulation et en complémentarité notamment avec le Programme Régional de Formation et  le PRIC déployés par la collectivité régionale, les actions de formations de Pôle emploi</a:t>
            </a:r>
          </a:p>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Développer l’accès des formations dans les 1/3 lieux pour </a:t>
            </a:r>
            <a:r>
              <a:rPr lang="fr-FR" sz="1400" b="1" dirty="0">
                <a:effectLst/>
                <a:latin typeface="+mj-lt"/>
                <a:ea typeface="Calibri" panose="020F0502020204030204" pitchFamily="34" charset="0"/>
              </a:rPr>
              <a:t>mailler au mieux le territoire BFC - </a:t>
            </a:r>
            <a:r>
              <a:rPr lang="fr-FR" sz="1400" dirty="0">
                <a:effectLst/>
                <a:latin typeface="+mj-lt"/>
                <a:ea typeface="Calibri" panose="020F0502020204030204" pitchFamily="34" charset="0"/>
              </a:rPr>
              <a:t>Couverture des zones blanches : une partie de la </a:t>
            </a:r>
            <a:r>
              <a:rPr lang="fr-FR" sz="1400" dirty="0" err="1">
                <a:effectLst/>
                <a:latin typeface="+mj-lt"/>
                <a:ea typeface="Calibri" panose="020F0502020204030204" pitchFamily="34" charset="0"/>
              </a:rPr>
              <a:t>Haute-Saone</a:t>
            </a:r>
            <a:r>
              <a:rPr lang="fr-FR" sz="1400" dirty="0">
                <a:effectLst/>
                <a:latin typeface="+mj-lt"/>
                <a:ea typeface="Calibri" panose="020F0502020204030204" pitchFamily="34" charset="0"/>
              </a:rPr>
              <a:t> et le jura, le </a:t>
            </a:r>
            <a:r>
              <a:rPr lang="fr-FR" sz="1400" dirty="0" err="1">
                <a:effectLst/>
                <a:latin typeface="+mj-lt"/>
                <a:ea typeface="Calibri" panose="020F0502020204030204" pitchFamily="34" charset="0"/>
              </a:rPr>
              <a:t>morvan</a:t>
            </a:r>
            <a:r>
              <a:rPr lang="fr-FR" sz="1400" dirty="0">
                <a:effectLst/>
                <a:latin typeface="+mj-lt"/>
                <a:ea typeface="Calibri" panose="020F0502020204030204" pitchFamily="34" charset="0"/>
              </a:rPr>
              <a:t> et la haute </a:t>
            </a:r>
            <a:r>
              <a:rPr lang="fr-FR" sz="1400" dirty="0" err="1">
                <a:effectLst/>
                <a:latin typeface="+mj-lt"/>
                <a:ea typeface="Calibri" panose="020F0502020204030204" pitchFamily="34" charset="0"/>
              </a:rPr>
              <a:t>Cote-d’or</a:t>
            </a:r>
            <a:r>
              <a:rPr lang="fr-FR" sz="1400" dirty="0">
                <a:effectLst/>
                <a:latin typeface="+mj-lt"/>
                <a:ea typeface="Calibri" panose="020F0502020204030204" pitchFamily="34" charset="0"/>
              </a:rPr>
              <a:t>.</a:t>
            </a:r>
          </a:p>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Capter les </a:t>
            </a:r>
            <a:r>
              <a:rPr lang="fr-FR" sz="1400" b="1" dirty="0">
                <a:effectLst/>
                <a:latin typeface="+mj-lt"/>
                <a:ea typeface="Calibri" panose="020F0502020204030204" pitchFamily="34" charset="0"/>
              </a:rPr>
              <a:t>publics éloignés</a:t>
            </a:r>
            <a:r>
              <a:rPr lang="fr-FR" sz="1400" dirty="0">
                <a:effectLst/>
                <a:latin typeface="+mj-lt"/>
                <a:ea typeface="Calibri" panose="020F0502020204030204" pitchFamily="34" charset="0"/>
              </a:rPr>
              <a:t> de l’emploi et notamment lutter contre l’illectronisme, </a:t>
            </a:r>
          </a:p>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Déployer des </a:t>
            </a:r>
            <a:r>
              <a:rPr lang="fr-FR" sz="1400" b="1" dirty="0">
                <a:effectLst/>
                <a:latin typeface="+mj-lt"/>
                <a:ea typeface="Calibri" panose="020F0502020204030204" pitchFamily="34" charset="0"/>
              </a:rPr>
              <a:t>partenariats </a:t>
            </a:r>
            <a:r>
              <a:rPr lang="fr-FR" sz="1400" dirty="0">
                <a:effectLst/>
                <a:latin typeface="+mj-lt"/>
                <a:ea typeface="Calibri" panose="020F0502020204030204" pitchFamily="34" charset="0"/>
              </a:rPr>
              <a:t>plus forts avec les organismes de formation, les acteurs de territoire et les tiers lieux pour faciliter l’accès aux savoirs de base, de maitrise de la langue, de français langue étrangère, de savoir-être (objectifs : faciliter l’entrée dans une 1</a:t>
            </a:r>
            <a:r>
              <a:rPr lang="fr-FR" sz="1400" baseline="30000" dirty="0">
                <a:effectLst/>
                <a:latin typeface="+mj-lt"/>
                <a:ea typeface="Calibri" panose="020F0502020204030204" pitchFamily="34" charset="0"/>
              </a:rPr>
              <a:t>ère</a:t>
            </a:r>
            <a:r>
              <a:rPr lang="fr-FR" sz="1400" dirty="0">
                <a:effectLst/>
                <a:latin typeface="+mj-lt"/>
                <a:ea typeface="Calibri" panose="020F0502020204030204" pitchFamily="34" charset="0"/>
              </a:rPr>
              <a:t> étape de parcours,  développer les compétences dans les étapes interstitielles de parcours, développer des compétences transversales – complémentaires, en vue de sécuriser davantage les parcours)</a:t>
            </a:r>
          </a:p>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Faciliter l’accès aux formations aux primo-arrivants et aux réfugiés </a:t>
            </a:r>
          </a:p>
          <a:p>
            <a:pPr marL="342900" lvl="0" indent="-342900">
              <a:lnSpc>
                <a:spcPct val="105000"/>
              </a:lnSpc>
              <a:buFont typeface="Calibri" panose="020F0502020204030204" pitchFamily="34" charset="0"/>
              <a:buChar char="-"/>
            </a:pPr>
            <a:r>
              <a:rPr lang="fr-FR" sz="1400" dirty="0">
                <a:effectLst/>
                <a:latin typeface="+mj-lt"/>
                <a:ea typeface="Calibri" panose="020F0502020204030204" pitchFamily="34" charset="0"/>
              </a:rPr>
              <a:t>Développer les compétences en vue de répondre aux métiers en tension identifiés dans les territoires et en région (travail social – médico </a:t>
            </a:r>
            <a:r>
              <a:rPr lang="fr-FR" sz="1400" dirty="0" err="1">
                <a:effectLst/>
                <a:latin typeface="+mj-lt"/>
                <a:ea typeface="Calibri" panose="020F0502020204030204" pitchFamily="34" charset="0"/>
              </a:rPr>
              <a:t>siocial</a:t>
            </a:r>
            <a:r>
              <a:rPr lang="fr-FR" sz="1400" dirty="0">
                <a:effectLst/>
                <a:latin typeface="+mj-lt"/>
                <a:ea typeface="Calibri" panose="020F0502020204030204" pitchFamily="34" charset="0"/>
              </a:rPr>
              <a:t> – sanitaire – petite enfance – HCR, industrie, BTP, agriculture et forêt…)</a:t>
            </a:r>
          </a:p>
          <a:p>
            <a:pPr marL="342900" lvl="0" indent="-342900">
              <a:lnSpc>
                <a:spcPct val="105000"/>
              </a:lnSpc>
              <a:spcAft>
                <a:spcPts val="1200"/>
              </a:spcAft>
              <a:buFont typeface="Calibri" panose="020F0502020204030204" pitchFamily="34" charset="0"/>
              <a:buChar char="-"/>
            </a:pPr>
            <a:r>
              <a:rPr lang="fr-FR" sz="1400" dirty="0">
                <a:effectLst/>
                <a:latin typeface="+mj-lt"/>
                <a:ea typeface="Calibri" panose="020F0502020204030204" pitchFamily="34" charset="0"/>
              </a:rPr>
              <a:t>De manière plus transversale, sensibilisation à la transition écologique.</a:t>
            </a:r>
          </a:p>
        </p:txBody>
      </p:sp>
    </p:spTree>
    <p:extLst>
      <p:ext uri="{BB962C8B-B14F-4D97-AF65-F5344CB8AC3E}">
        <p14:creationId xmlns:p14="http://schemas.microsoft.com/office/powerpoint/2010/main" val="64082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A19884-7A29-DC4E-9311-A62E54788E52}" type="datetime1">
              <a:rPr lang="fr-FR" smtClean="0"/>
              <a:t>30/05/2023</a:t>
            </a:fld>
            <a:endParaRPr lang="fr-FR" dirty="0"/>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17</a:t>
            </a:fld>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295710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D097228-1F05-E55E-494E-52B6D340542B}"/>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e la date 5">
            <a:extLst>
              <a:ext uri="{FF2B5EF4-FFF2-40B4-BE49-F238E27FC236}">
                <a16:creationId xmlns:a16="http://schemas.microsoft.com/office/drawing/2014/main" id="{4B45DF73-1BCD-BBE8-C832-1CB5876A01A6}"/>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8" name="Espace réservé du pied de page 7">
            <a:extLst>
              <a:ext uri="{FF2B5EF4-FFF2-40B4-BE49-F238E27FC236}">
                <a16:creationId xmlns:a16="http://schemas.microsoft.com/office/drawing/2014/main" id="{7BE62BCC-067E-A0C1-1617-91228B9FF1FD}"/>
              </a:ext>
            </a:extLst>
          </p:cNvPr>
          <p:cNvSpPr>
            <a:spLocks noGrp="1"/>
          </p:cNvSpPr>
          <p:nvPr>
            <p:ph type="ftr" sz="quarter" idx="3"/>
          </p:nvPr>
        </p:nvSpPr>
        <p:spPr/>
        <p:txBody>
          <a:bodyPr/>
          <a:lstStyle/>
          <a:p>
            <a:r>
              <a:rPr lang="fr-FR"/>
              <a:t>Délégation générale à l’emploi et à la formation professionnelle</a:t>
            </a:r>
            <a:endParaRPr lang="fr-FR" dirty="0"/>
          </a:p>
        </p:txBody>
      </p:sp>
      <p:sp>
        <p:nvSpPr>
          <p:cNvPr id="9" name="Titre 6">
            <a:extLst>
              <a:ext uri="{FF2B5EF4-FFF2-40B4-BE49-F238E27FC236}">
                <a16:creationId xmlns:a16="http://schemas.microsoft.com/office/drawing/2014/main" id="{55C29591-AFB5-8FC1-71FF-F85DAC7E48FC}"/>
              </a:ext>
            </a:extLst>
          </p:cNvPr>
          <p:cNvSpPr txBox="1">
            <a:spLocks/>
          </p:cNvSpPr>
          <p:nvPr/>
        </p:nvSpPr>
        <p:spPr>
          <a:xfrm>
            <a:off x="1115616" y="1779662"/>
            <a:ext cx="8424863" cy="397846"/>
          </a:xfrm>
          <a:prstGeom prst="rect">
            <a:avLst/>
          </a:prstGeom>
        </p:spPr>
        <p:txBody>
          <a:bodyPr vert="horz" lIns="91440" tIns="45720" rIns="91440" bIns="45720" rtlCol="0" anchor="ctr">
            <a:normAutofit fontScale="25000" lnSpcReduction="20000"/>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endParaRPr lang="fr-FR" sz="5600" dirty="0"/>
          </a:p>
          <a:p>
            <a:pPr marL="700088" indent="-685800">
              <a:buFont typeface="Wingdings" panose="05000000000000000000" pitchFamily="2" charset="2"/>
              <a:buChar char="à"/>
            </a:pPr>
            <a:r>
              <a:rPr lang="fr-FR" sz="5600" dirty="0">
                <a:solidFill>
                  <a:srgbClr val="0070C0"/>
                </a:solidFill>
              </a:rPr>
              <a:t>Lancement de l’AAP estimé sur la mi JUIN 2023</a:t>
            </a:r>
          </a:p>
          <a:p>
            <a:pPr marL="700088" indent="-685800">
              <a:buFont typeface="Wingdings" panose="05000000000000000000" pitchFamily="2" charset="2"/>
              <a:buChar char="à"/>
            </a:pPr>
            <a:endParaRPr lang="fr-FR" sz="5600" dirty="0">
              <a:solidFill>
                <a:srgbClr val="0070C0"/>
              </a:solidFill>
            </a:endParaRPr>
          </a:p>
          <a:p>
            <a:pPr marL="700088" indent="-685800">
              <a:buFont typeface="Wingdings" panose="05000000000000000000" pitchFamily="2" charset="2"/>
              <a:buChar char="à"/>
            </a:pPr>
            <a:endParaRPr lang="fr-FR" sz="5600" dirty="0">
              <a:solidFill>
                <a:srgbClr val="0070C0"/>
              </a:solidFill>
            </a:endParaRPr>
          </a:p>
          <a:p>
            <a:pPr marL="700088" indent="-685800">
              <a:buFont typeface="Wingdings" panose="05000000000000000000" pitchFamily="2" charset="2"/>
              <a:buChar char="à"/>
            </a:pPr>
            <a:r>
              <a:rPr lang="fr-FR" sz="5600" dirty="0">
                <a:solidFill>
                  <a:srgbClr val="0070C0"/>
                </a:solidFill>
              </a:rPr>
              <a:t>Calendrier pressenti</a:t>
            </a:r>
          </a:p>
          <a:p>
            <a:endParaRPr lang="fr-FR" sz="5600" dirty="0">
              <a:solidFill>
                <a:srgbClr val="0070C0"/>
              </a:solidFill>
            </a:endParaRPr>
          </a:p>
          <a:p>
            <a:endParaRPr lang="fr-FR" sz="5600" dirty="0">
              <a:solidFill>
                <a:srgbClr val="0070C0"/>
              </a:solidFill>
            </a:endParaRPr>
          </a:p>
          <a:p>
            <a:endParaRPr lang="fr-FR" sz="5600" dirty="0">
              <a:solidFill>
                <a:srgbClr val="0070C0"/>
              </a:solidFill>
            </a:endParaRPr>
          </a:p>
          <a:p>
            <a:endParaRPr lang="fr-FR" sz="5600" dirty="0">
              <a:solidFill>
                <a:srgbClr val="0070C0"/>
              </a:solidFill>
            </a:endParaRPr>
          </a:p>
          <a:p>
            <a:endParaRPr lang="fr-FR" sz="5600" dirty="0">
              <a:solidFill>
                <a:srgbClr val="0070C0"/>
              </a:solidFill>
            </a:endParaRPr>
          </a:p>
          <a:p>
            <a:endParaRPr lang="fr-FR" sz="3100" dirty="0"/>
          </a:p>
          <a:p>
            <a:endParaRPr lang="fr-FR" dirty="0">
              <a:solidFill>
                <a:srgbClr val="0070C0"/>
              </a:solidFill>
            </a:endParaRPr>
          </a:p>
        </p:txBody>
      </p:sp>
      <p:graphicFrame>
        <p:nvGraphicFramePr>
          <p:cNvPr id="4" name="Tableau 3">
            <a:extLst>
              <a:ext uri="{FF2B5EF4-FFF2-40B4-BE49-F238E27FC236}">
                <a16:creationId xmlns:a16="http://schemas.microsoft.com/office/drawing/2014/main" id="{D68AFE08-5415-86D3-F347-C215964B1816}"/>
              </a:ext>
            </a:extLst>
          </p:cNvPr>
          <p:cNvGraphicFramePr>
            <a:graphicFrameLocks noGrp="1"/>
          </p:cNvGraphicFramePr>
          <p:nvPr>
            <p:extLst>
              <p:ext uri="{D42A27DB-BD31-4B8C-83A1-F6EECF244321}">
                <p14:modId xmlns:p14="http://schemas.microsoft.com/office/powerpoint/2010/main" val="2327779389"/>
              </p:ext>
            </p:extLst>
          </p:nvPr>
        </p:nvGraphicFramePr>
        <p:xfrm>
          <a:off x="1187624" y="2291143"/>
          <a:ext cx="5610860" cy="1000686"/>
        </p:xfrm>
        <a:graphic>
          <a:graphicData uri="http://schemas.openxmlformats.org/drawingml/2006/table">
            <a:tbl>
              <a:tblPr firstRow="1" firstCol="1" bandRow="1"/>
              <a:tblGrid>
                <a:gridCol w="1100455">
                  <a:extLst>
                    <a:ext uri="{9D8B030D-6E8A-4147-A177-3AD203B41FA5}">
                      <a16:colId xmlns:a16="http://schemas.microsoft.com/office/drawing/2014/main" val="1419570485"/>
                    </a:ext>
                  </a:extLst>
                </a:gridCol>
                <a:gridCol w="2070100">
                  <a:extLst>
                    <a:ext uri="{9D8B030D-6E8A-4147-A177-3AD203B41FA5}">
                      <a16:colId xmlns:a16="http://schemas.microsoft.com/office/drawing/2014/main" val="2737259445"/>
                    </a:ext>
                  </a:extLst>
                </a:gridCol>
                <a:gridCol w="2440305">
                  <a:extLst>
                    <a:ext uri="{9D8B030D-6E8A-4147-A177-3AD203B41FA5}">
                      <a16:colId xmlns:a16="http://schemas.microsoft.com/office/drawing/2014/main" val="2970238404"/>
                    </a:ext>
                  </a:extLst>
                </a:gridCol>
              </a:tblGrid>
              <a:tr h="333562">
                <a:tc>
                  <a:txBody>
                    <a:bodyPr/>
                    <a:lstStyle/>
                    <a:p>
                      <a:pPr algn="just">
                        <a:lnSpc>
                          <a:spcPct val="107000"/>
                        </a:lnSpc>
                        <a:spcAft>
                          <a:spcPts val="600"/>
                        </a:spcAft>
                      </a:pPr>
                      <a:r>
                        <a:rPr lang="fr-FR" sz="1200">
                          <a:effectLst/>
                          <a:latin typeface="Calibri" panose="020F0502020204030204" pitchFamily="34" charset="0"/>
                          <a:ea typeface="Calibri" panose="020F0502020204030204" pitchFamily="34" charset="0"/>
                        </a:rPr>
                        <a:t> </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fr-FR" sz="1200" b="1">
                          <a:solidFill>
                            <a:srgbClr val="000000"/>
                          </a:solidFill>
                          <a:effectLst/>
                          <a:latin typeface="Calibri" panose="020F0502020204030204" pitchFamily="34" charset="0"/>
                          <a:ea typeface="Calibri" panose="020F0502020204030204" pitchFamily="34" charset="0"/>
                        </a:rPr>
                        <a:t>Date de dépôt </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7000"/>
                        </a:lnSpc>
                        <a:spcAft>
                          <a:spcPts val="600"/>
                        </a:spcAft>
                      </a:pPr>
                      <a:r>
                        <a:rPr lang="fr-FR" sz="1200">
                          <a:effectLst/>
                          <a:latin typeface="Calibri" panose="020F0502020204030204" pitchFamily="34" charset="0"/>
                          <a:ea typeface="Calibri" panose="020F0502020204030204" pitchFamily="34" charset="0"/>
                        </a:rPr>
                        <a:t>Date du comité de sélection</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830775"/>
                  </a:ext>
                </a:extLst>
              </a:tr>
              <a:tr h="333562">
                <a:tc>
                  <a:txBody>
                    <a:bodyPr/>
                    <a:lstStyle/>
                    <a:p>
                      <a:pPr algn="just">
                        <a:lnSpc>
                          <a:spcPct val="107000"/>
                        </a:lnSpc>
                        <a:spcAft>
                          <a:spcPts val="600"/>
                        </a:spcAft>
                      </a:pPr>
                      <a:r>
                        <a:rPr lang="fr-FR" sz="1200">
                          <a:effectLst/>
                          <a:latin typeface="Calibri" panose="020F0502020204030204" pitchFamily="34" charset="0"/>
                          <a:ea typeface="Calibri" panose="020F0502020204030204" pitchFamily="34" charset="0"/>
                        </a:rPr>
                        <a:t>1</a:t>
                      </a:r>
                      <a:r>
                        <a:rPr lang="fr-FR" sz="1200" baseline="30000">
                          <a:effectLst/>
                          <a:latin typeface="Calibri" panose="020F0502020204030204" pitchFamily="34" charset="0"/>
                          <a:ea typeface="Calibri" panose="020F0502020204030204" pitchFamily="34" charset="0"/>
                        </a:rPr>
                        <a:t>ère</a:t>
                      </a:r>
                      <a:r>
                        <a:rPr lang="fr-FR" sz="1200">
                          <a:effectLst/>
                          <a:latin typeface="Calibri" panose="020F0502020204030204" pitchFamily="34" charset="0"/>
                          <a:ea typeface="Calibri" panose="020F0502020204030204" pitchFamily="34" charset="0"/>
                        </a:rPr>
                        <a:t> vague</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fr-FR" sz="1200" b="1">
                          <a:solidFill>
                            <a:srgbClr val="000000"/>
                          </a:solidFill>
                          <a:effectLst/>
                          <a:latin typeface="Calibri" panose="020F0502020204030204" pitchFamily="34" charset="0"/>
                          <a:ea typeface="Calibri" panose="020F0502020204030204" pitchFamily="34" charset="0"/>
                        </a:rPr>
                        <a:t>Dimanche 10 septembre 19h</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7000"/>
                        </a:lnSpc>
                        <a:spcAft>
                          <a:spcPts val="600"/>
                        </a:spcAft>
                      </a:pPr>
                      <a:r>
                        <a:rPr lang="fr-FR" sz="1200">
                          <a:effectLst/>
                          <a:latin typeface="Calibri" panose="020F0502020204030204" pitchFamily="34" charset="0"/>
                          <a:ea typeface="Calibri" panose="020F0502020204030204" pitchFamily="34" charset="0"/>
                        </a:rPr>
                        <a:t>Mardi 26 septembre</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381546"/>
                  </a:ext>
                </a:extLst>
              </a:tr>
              <a:tr h="333562">
                <a:tc>
                  <a:txBody>
                    <a:bodyPr/>
                    <a:lstStyle/>
                    <a:p>
                      <a:pPr algn="just">
                        <a:lnSpc>
                          <a:spcPct val="107000"/>
                        </a:lnSpc>
                        <a:spcAft>
                          <a:spcPts val="600"/>
                        </a:spcAft>
                      </a:pPr>
                      <a:r>
                        <a:rPr lang="fr-FR" sz="1200">
                          <a:effectLst/>
                          <a:latin typeface="Calibri" panose="020F0502020204030204" pitchFamily="34" charset="0"/>
                          <a:ea typeface="Calibri" panose="020F0502020204030204" pitchFamily="34" charset="0"/>
                        </a:rPr>
                        <a:t>2 ème vague</a:t>
                      </a:r>
                      <a:endParaRPr lang="fr-FR"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fr-FR" sz="1200" b="1" dirty="0">
                          <a:solidFill>
                            <a:srgbClr val="000000"/>
                          </a:solidFill>
                          <a:effectLst/>
                          <a:latin typeface="Calibri" panose="020F0502020204030204" pitchFamily="34" charset="0"/>
                          <a:ea typeface="Calibri" panose="020F0502020204030204" pitchFamily="34" charset="0"/>
                        </a:rPr>
                        <a:t>Jeudi 5 Octobre 19h</a:t>
                      </a:r>
                      <a:endParaRPr lang="fr-FR"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7000"/>
                        </a:lnSpc>
                        <a:spcAft>
                          <a:spcPts val="600"/>
                        </a:spcAft>
                      </a:pPr>
                      <a:r>
                        <a:rPr lang="fr-FR" sz="1200" dirty="0">
                          <a:effectLst/>
                          <a:latin typeface="Calibri" panose="020F0502020204030204" pitchFamily="34" charset="0"/>
                          <a:ea typeface="Calibri" panose="020F0502020204030204" pitchFamily="34" charset="0"/>
                        </a:rPr>
                        <a:t>Jeudi 19 Octobre</a:t>
                      </a:r>
                      <a:endParaRPr lang="fr-FR"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04173"/>
                  </a:ext>
                </a:extLst>
              </a:tr>
            </a:tbl>
          </a:graphicData>
        </a:graphic>
      </p:graphicFrame>
      <p:sp>
        <p:nvSpPr>
          <p:cNvPr id="7" name="Rectangle 6">
            <a:extLst>
              <a:ext uri="{FF2B5EF4-FFF2-40B4-BE49-F238E27FC236}">
                <a16:creationId xmlns:a16="http://schemas.microsoft.com/office/drawing/2014/main" id="{6F17878A-58EF-A7AC-D9A6-758E9FAC82F9}"/>
              </a:ext>
            </a:extLst>
          </p:cNvPr>
          <p:cNvSpPr/>
          <p:nvPr/>
        </p:nvSpPr>
        <p:spPr>
          <a:xfrm>
            <a:off x="1115616" y="3723878"/>
            <a:ext cx="640871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100" dirty="0"/>
              <a:t>Les candidatures seront à adresser :</a:t>
            </a:r>
          </a:p>
          <a:p>
            <a:pPr marL="171450" indent="-171450">
              <a:buFontTx/>
              <a:buChar char="-"/>
            </a:pPr>
            <a:r>
              <a:rPr lang="fr-FR" sz="1100" dirty="0"/>
              <a:t>par voie postale à la </a:t>
            </a:r>
            <a:r>
              <a:rPr lang="fr-FR" sz="1100" dirty="0" err="1"/>
              <a:t>Dreets</a:t>
            </a:r>
            <a:r>
              <a:rPr lang="fr-FR" sz="1100" dirty="0"/>
              <a:t> BFC – MTAP - Place Jean Cornet – 25 000 Besançon </a:t>
            </a:r>
          </a:p>
          <a:p>
            <a:pPr marL="171450" indent="-171450">
              <a:buFontTx/>
              <a:buChar char="-"/>
            </a:pPr>
            <a:r>
              <a:rPr lang="fr-FR" sz="1100" dirty="0"/>
              <a:t>par mail (boite mail dédiée à venir)</a:t>
            </a:r>
          </a:p>
        </p:txBody>
      </p:sp>
    </p:spTree>
    <p:extLst>
      <p:ext uri="{BB962C8B-B14F-4D97-AF65-F5344CB8AC3E}">
        <p14:creationId xmlns:p14="http://schemas.microsoft.com/office/powerpoint/2010/main" val="11254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p:cNvSpPr>
            <a:spLocks noGrp="1"/>
          </p:cNvSpPr>
          <p:nvPr>
            <p:ph type="title"/>
          </p:nvPr>
        </p:nvSpPr>
        <p:spPr>
          <a:xfrm>
            <a:off x="323850" y="839902"/>
            <a:ext cx="8424863" cy="539991"/>
          </a:xfrm>
        </p:spPr>
        <p:txBody>
          <a:bodyPr>
            <a:normAutofit/>
          </a:bodyPr>
          <a:lstStyle/>
          <a:p>
            <a:r>
              <a:rPr lang="fr-FR" u="sng" dirty="0">
                <a:solidFill>
                  <a:srgbClr val="4623C9"/>
                </a:solidFill>
                <a:latin typeface="Public Sans ExtraBold"/>
              </a:rPr>
              <a:t>Contexte de l’AAP DEFFINOV Tiers-lieux :</a:t>
            </a:r>
          </a:p>
        </p:txBody>
      </p:sp>
      <p:sp>
        <p:nvSpPr>
          <p:cNvPr id="19" name="Rectangle 18">
            <a:extLst>
              <a:ext uri="{FF2B5EF4-FFF2-40B4-BE49-F238E27FC236}">
                <a16:creationId xmlns:a16="http://schemas.microsoft.com/office/drawing/2014/main" id="{7F942D14-7FF2-7E33-7BA2-6CADC8F15653}"/>
              </a:ext>
            </a:extLst>
          </p:cNvPr>
          <p:cNvSpPr/>
          <p:nvPr/>
        </p:nvSpPr>
        <p:spPr>
          <a:xfrm>
            <a:off x="324884" y="1455557"/>
            <a:ext cx="3441702" cy="320442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73C355D9-C87B-66DD-69A9-43D160669DBC}"/>
              </a:ext>
            </a:extLst>
          </p:cNvPr>
          <p:cNvSpPr txBox="1"/>
          <p:nvPr/>
        </p:nvSpPr>
        <p:spPr>
          <a:xfrm>
            <a:off x="407554" y="1497948"/>
            <a:ext cx="3276363" cy="415498"/>
          </a:xfrm>
          <a:prstGeom prst="rect">
            <a:avLst/>
          </a:prstGeom>
          <a:noFill/>
        </p:spPr>
        <p:txBody>
          <a:bodyPr wrap="square">
            <a:spAutoFit/>
          </a:bodyPr>
          <a:lstStyle/>
          <a:p>
            <a:pPr marL="7938" algn="ctr">
              <a:spcBef>
                <a:spcPts val="0"/>
              </a:spcBef>
              <a:spcAft>
                <a:spcPts val="200"/>
              </a:spcAft>
            </a:pPr>
            <a:r>
              <a:rPr lang="fr-FR" sz="1050" b="1" dirty="0"/>
              <a:t>Le Plan de transformation et de digitalisation de la formation</a:t>
            </a:r>
          </a:p>
        </p:txBody>
      </p:sp>
      <p:sp>
        <p:nvSpPr>
          <p:cNvPr id="27" name="Rectangle 26">
            <a:extLst>
              <a:ext uri="{FF2B5EF4-FFF2-40B4-BE49-F238E27FC236}">
                <a16:creationId xmlns:a16="http://schemas.microsoft.com/office/drawing/2014/main" id="{074FA808-E5CE-D56D-4EC7-07548A0F0C2E}"/>
              </a:ext>
            </a:extLst>
          </p:cNvPr>
          <p:cNvSpPr/>
          <p:nvPr/>
        </p:nvSpPr>
        <p:spPr>
          <a:xfrm>
            <a:off x="3927949" y="1455558"/>
            <a:ext cx="4964532" cy="1548240"/>
          </a:xfrm>
          <a:prstGeom prst="rect">
            <a:avLst/>
          </a:prstGeom>
          <a:no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1BEB81F9-2687-70CA-F0D3-80FE30E38288}"/>
              </a:ext>
            </a:extLst>
          </p:cNvPr>
          <p:cNvSpPr/>
          <p:nvPr/>
        </p:nvSpPr>
        <p:spPr>
          <a:xfrm>
            <a:off x="1590092" y="3003894"/>
            <a:ext cx="864000" cy="864000"/>
          </a:xfrm>
          <a:prstGeom prst="ellipse">
            <a:avLst/>
          </a:prstGeom>
          <a:noFill/>
          <a:ln w="12700">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6C53DCDF-A44D-A029-7205-514B14E5726C}"/>
              </a:ext>
            </a:extLst>
          </p:cNvPr>
          <p:cNvSpPr txBox="1"/>
          <p:nvPr/>
        </p:nvSpPr>
        <p:spPr>
          <a:xfrm>
            <a:off x="1560416" y="3363934"/>
            <a:ext cx="923352" cy="369332"/>
          </a:xfrm>
          <a:prstGeom prst="rect">
            <a:avLst/>
          </a:prstGeom>
          <a:noFill/>
        </p:spPr>
        <p:txBody>
          <a:bodyPr wrap="square" rtlCol="0">
            <a:spAutoFit/>
          </a:bodyPr>
          <a:lstStyle/>
          <a:p>
            <a:pPr algn="ctr"/>
            <a:r>
              <a:rPr lang="fr-FR" sz="900" dirty="0"/>
              <a:t>300 M€ sur 4 volets</a:t>
            </a:r>
          </a:p>
        </p:txBody>
      </p:sp>
      <p:sp>
        <p:nvSpPr>
          <p:cNvPr id="30" name="ZoneTexte 29">
            <a:extLst>
              <a:ext uri="{FF2B5EF4-FFF2-40B4-BE49-F238E27FC236}">
                <a16:creationId xmlns:a16="http://schemas.microsoft.com/office/drawing/2014/main" id="{1B1C942C-9A28-E74F-FE87-32944D147077}"/>
              </a:ext>
            </a:extLst>
          </p:cNvPr>
          <p:cNvSpPr txBox="1"/>
          <p:nvPr/>
        </p:nvSpPr>
        <p:spPr>
          <a:xfrm>
            <a:off x="4502003" y="1491630"/>
            <a:ext cx="3816424" cy="261610"/>
          </a:xfrm>
          <a:prstGeom prst="rect">
            <a:avLst/>
          </a:prstGeom>
          <a:noFill/>
        </p:spPr>
        <p:txBody>
          <a:bodyPr wrap="square">
            <a:spAutoFit/>
          </a:bodyPr>
          <a:lstStyle/>
          <a:p>
            <a:pPr marL="7938" algn="ctr">
              <a:spcBef>
                <a:spcPts val="0"/>
              </a:spcBef>
              <a:spcAft>
                <a:spcPts val="200"/>
              </a:spcAft>
            </a:pPr>
            <a:r>
              <a:rPr lang="fr-FR" sz="1050" b="1" dirty="0"/>
              <a:t>La politique de soutien au développement de tiers-lieux</a:t>
            </a:r>
          </a:p>
        </p:txBody>
      </p:sp>
      <p:sp>
        <p:nvSpPr>
          <p:cNvPr id="37" name="ZoneTexte 36">
            <a:extLst>
              <a:ext uri="{FF2B5EF4-FFF2-40B4-BE49-F238E27FC236}">
                <a16:creationId xmlns:a16="http://schemas.microsoft.com/office/drawing/2014/main" id="{1888C31A-F2E1-A28D-33CC-8AB3EF8A971D}"/>
              </a:ext>
            </a:extLst>
          </p:cNvPr>
          <p:cNvSpPr txBox="1"/>
          <p:nvPr/>
        </p:nvSpPr>
        <p:spPr>
          <a:xfrm>
            <a:off x="323528" y="2284412"/>
            <a:ext cx="1522046" cy="784830"/>
          </a:xfrm>
          <a:prstGeom prst="rect">
            <a:avLst/>
          </a:prstGeom>
          <a:noFill/>
        </p:spPr>
        <p:txBody>
          <a:bodyPr wrap="square" rtlCol="0">
            <a:spAutoFit/>
          </a:bodyPr>
          <a:lstStyle/>
          <a:p>
            <a:pPr algn="just"/>
            <a:r>
              <a:rPr lang="fr-FR" sz="900" dirty="0">
                <a:solidFill>
                  <a:schemeClr val="bg1">
                    <a:lumMod val="50000"/>
                  </a:schemeClr>
                </a:solidFill>
              </a:rPr>
              <a:t>Soutien de projets d’hybridation et de digitalisation de la formation portés par filières/réseaux d’OF</a:t>
            </a:r>
          </a:p>
        </p:txBody>
      </p:sp>
      <p:sp>
        <p:nvSpPr>
          <p:cNvPr id="39" name="ZoneTexte 38">
            <a:extLst>
              <a:ext uri="{FF2B5EF4-FFF2-40B4-BE49-F238E27FC236}">
                <a16:creationId xmlns:a16="http://schemas.microsoft.com/office/drawing/2014/main" id="{5EED625E-C0D4-553E-F641-57DA14E4A040}"/>
              </a:ext>
            </a:extLst>
          </p:cNvPr>
          <p:cNvSpPr txBox="1"/>
          <p:nvPr/>
        </p:nvSpPr>
        <p:spPr>
          <a:xfrm>
            <a:off x="323528" y="3864813"/>
            <a:ext cx="1522046" cy="646331"/>
          </a:xfrm>
          <a:prstGeom prst="rect">
            <a:avLst/>
          </a:prstGeom>
          <a:noFill/>
        </p:spPr>
        <p:txBody>
          <a:bodyPr wrap="square" rtlCol="0">
            <a:spAutoFit/>
          </a:bodyPr>
          <a:lstStyle/>
          <a:p>
            <a:pPr algn="just"/>
            <a:r>
              <a:rPr lang="fr-FR" sz="900" dirty="0">
                <a:solidFill>
                  <a:schemeClr val="bg1">
                    <a:lumMod val="50000"/>
                  </a:schemeClr>
                </a:solidFill>
              </a:rPr>
              <a:t>Création de modules digitaux immersifs d’entraînement aux gestes professionnels</a:t>
            </a:r>
          </a:p>
        </p:txBody>
      </p:sp>
      <p:sp>
        <p:nvSpPr>
          <p:cNvPr id="40" name="ZoneTexte 39">
            <a:extLst>
              <a:ext uri="{FF2B5EF4-FFF2-40B4-BE49-F238E27FC236}">
                <a16:creationId xmlns:a16="http://schemas.microsoft.com/office/drawing/2014/main" id="{476DBA6A-0E55-02AB-2337-34959141DA0D}"/>
              </a:ext>
            </a:extLst>
          </p:cNvPr>
          <p:cNvSpPr txBox="1"/>
          <p:nvPr/>
        </p:nvSpPr>
        <p:spPr>
          <a:xfrm>
            <a:off x="2267744" y="2283718"/>
            <a:ext cx="1448112" cy="646331"/>
          </a:xfrm>
          <a:prstGeom prst="rect">
            <a:avLst/>
          </a:prstGeom>
          <a:noFill/>
        </p:spPr>
        <p:txBody>
          <a:bodyPr wrap="square" rtlCol="0">
            <a:spAutoFit/>
          </a:bodyPr>
          <a:lstStyle/>
          <a:p>
            <a:pPr algn="just"/>
            <a:r>
              <a:rPr lang="fr-FR" sz="900" dirty="0">
                <a:solidFill>
                  <a:schemeClr val="bg1">
                    <a:lumMod val="50000"/>
                  </a:schemeClr>
                </a:solidFill>
              </a:rPr>
              <a:t>Soutien de l’accès des OF &amp; CFA à une offre d’accompagnement à l’hybridation</a:t>
            </a:r>
          </a:p>
        </p:txBody>
      </p:sp>
      <p:sp>
        <p:nvSpPr>
          <p:cNvPr id="41" name="ZoneTexte 40">
            <a:extLst>
              <a:ext uri="{FF2B5EF4-FFF2-40B4-BE49-F238E27FC236}">
                <a16:creationId xmlns:a16="http://schemas.microsoft.com/office/drawing/2014/main" id="{80CED1FC-06AF-FA94-82F6-1FE056158FF1}"/>
              </a:ext>
            </a:extLst>
          </p:cNvPr>
          <p:cNvSpPr txBox="1"/>
          <p:nvPr/>
        </p:nvSpPr>
        <p:spPr>
          <a:xfrm>
            <a:off x="2267744" y="3936821"/>
            <a:ext cx="1448112" cy="646331"/>
          </a:xfrm>
          <a:prstGeom prst="rect">
            <a:avLst/>
          </a:prstGeom>
          <a:noFill/>
        </p:spPr>
        <p:txBody>
          <a:bodyPr wrap="square" rtlCol="0">
            <a:spAutoFit/>
          </a:bodyPr>
          <a:lstStyle/>
          <a:p>
            <a:pPr algn="just"/>
            <a:r>
              <a:rPr lang="fr-FR" sz="900" b="1" dirty="0"/>
              <a:t>Soutien de l’activité de formation dans les tiers-lieux par les AAP DEFFINOV Tiers-lieux</a:t>
            </a:r>
          </a:p>
        </p:txBody>
      </p:sp>
      <p:sp>
        <p:nvSpPr>
          <p:cNvPr id="43" name="Ellipse 42">
            <a:extLst>
              <a:ext uri="{FF2B5EF4-FFF2-40B4-BE49-F238E27FC236}">
                <a16:creationId xmlns:a16="http://schemas.microsoft.com/office/drawing/2014/main" id="{3B8EE55C-2EEB-CB99-AFD6-478D4D0C8A69}"/>
              </a:ext>
            </a:extLst>
          </p:cNvPr>
          <p:cNvSpPr/>
          <p:nvPr/>
        </p:nvSpPr>
        <p:spPr>
          <a:xfrm>
            <a:off x="971600" y="1995686"/>
            <a:ext cx="215950" cy="216718"/>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1</a:t>
            </a:r>
          </a:p>
        </p:txBody>
      </p:sp>
      <p:sp>
        <p:nvSpPr>
          <p:cNvPr id="44" name="Ellipse 43">
            <a:extLst>
              <a:ext uri="{FF2B5EF4-FFF2-40B4-BE49-F238E27FC236}">
                <a16:creationId xmlns:a16="http://schemas.microsoft.com/office/drawing/2014/main" id="{17FC0802-FA06-0B9A-BB4A-A28BDC629B10}"/>
              </a:ext>
            </a:extLst>
          </p:cNvPr>
          <p:cNvSpPr/>
          <p:nvPr/>
        </p:nvSpPr>
        <p:spPr>
          <a:xfrm>
            <a:off x="976576" y="3579862"/>
            <a:ext cx="215950" cy="216718"/>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2</a:t>
            </a:r>
          </a:p>
        </p:txBody>
      </p:sp>
      <p:sp>
        <p:nvSpPr>
          <p:cNvPr id="45" name="Ellipse 44">
            <a:extLst>
              <a:ext uri="{FF2B5EF4-FFF2-40B4-BE49-F238E27FC236}">
                <a16:creationId xmlns:a16="http://schemas.microsoft.com/office/drawing/2014/main" id="{7DA2F8EA-9F4F-5B06-7AD4-01D8CFE9D8A7}"/>
              </a:ext>
            </a:extLst>
          </p:cNvPr>
          <p:cNvSpPr/>
          <p:nvPr/>
        </p:nvSpPr>
        <p:spPr>
          <a:xfrm>
            <a:off x="2883825" y="1995686"/>
            <a:ext cx="215950" cy="216718"/>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3</a:t>
            </a:r>
          </a:p>
        </p:txBody>
      </p:sp>
      <p:sp>
        <p:nvSpPr>
          <p:cNvPr id="46" name="Ellipse 45">
            <a:extLst>
              <a:ext uri="{FF2B5EF4-FFF2-40B4-BE49-F238E27FC236}">
                <a16:creationId xmlns:a16="http://schemas.microsoft.com/office/drawing/2014/main" id="{C380DA12-05AC-6BBC-F5AA-01C4BCBF581A}"/>
              </a:ext>
            </a:extLst>
          </p:cNvPr>
          <p:cNvSpPr/>
          <p:nvPr/>
        </p:nvSpPr>
        <p:spPr>
          <a:xfrm>
            <a:off x="2883825" y="3651870"/>
            <a:ext cx="215950" cy="21671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4</a:t>
            </a:r>
          </a:p>
        </p:txBody>
      </p:sp>
      <p:pic>
        <p:nvPicPr>
          <p:cNvPr id="4104" name="Picture 8" descr="page6image30365584">
            <a:extLst>
              <a:ext uri="{FF2B5EF4-FFF2-40B4-BE49-F238E27FC236}">
                <a16:creationId xmlns:a16="http://schemas.microsoft.com/office/drawing/2014/main" id="{3D8713DE-7EFC-D08C-F4D0-7BA68ED7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656" y="3075902"/>
            <a:ext cx="274873" cy="274873"/>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34B8089D-C116-C75D-191B-52A52F699B4A}"/>
              </a:ext>
            </a:extLst>
          </p:cNvPr>
          <p:cNvSpPr txBox="1"/>
          <p:nvPr/>
        </p:nvSpPr>
        <p:spPr>
          <a:xfrm>
            <a:off x="5108526" y="1775887"/>
            <a:ext cx="3495921" cy="507831"/>
          </a:xfrm>
          <a:prstGeom prst="rect">
            <a:avLst/>
          </a:prstGeom>
          <a:noFill/>
        </p:spPr>
        <p:txBody>
          <a:bodyPr wrap="square" rtlCol="0">
            <a:spAutoFit/>
          </a:bodyPr>
          <a:lstStyle/>
          <a:p>
            <a:pPr algn="just"/>
            <a:r>
              <a:rPr lang="fr-FR" sz="900" dirty="0"/>
              <a:t>Volet qui s’inscrit dans la dynamique de soutien aux tiers-lieux, au travers notamment du programme </a:t>
            </a:r>
            <a:r>
              <a:rPr lang="fr-FR" sz="900" dirty="0">
                <a:solidFill>
                  <a:schemeClr val="accent5">
                    <a:lumMod val="40000"/>
                    <a:lumOff val="60000"/>
                  </a:schemeClr>
                </a:solidFill>
              </a:rPr>
              <a:t>« Nouveaux lieux, nouveaux liens » </a:t>
            </a:r>
            <a:r>
              <a:rPr lang="fr-FR" sz="900" dirty="0"/>
              <a:t>porté par l’ANCT </a:t>
            </a:r>
          </a:p>
        </p:txBody>
      </p:sp>
      <p:pic>
        <p:nvPicPr>
          <p:cNvPr id="4105" name="Picture 9" descr="page6image30363920">
            <a:extLst>
              <a:ext uri="{FF2B5EF4-FFF2-40B4-BE49-F238E27FC236}">
                <a16:creationId xmlns:a16="http://schemas.microsoft.com/office/drawing/2014/main" id="{6CD90F11-7AFB-8462-D76D-843ECB626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872194"/>
            <a:ext cx="837136" cy="2981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age6image30360384">
            <a:extLst>
              <a:ext uri="{FF2B5EF4-FFF2-40B4-BE49-F238E27FC236}">
                <a16:creationId xmlns:a16="http://schemas.microsoft.com/office/drawing/2014/main" id="{5FB81C72-771F-BD33-F16B-33A425670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91" y="2299499"/>
            <a:ext cx="184043" cy="185830"/>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F0F8EB26-BE9E-E6D0-6C20-36CA94954E17}"/>
              </a:ext>
            </a:extLst>
          </p:cNvPr>
          <p:cNvSpPr txBox="1"/>
          <p:nvPr/>
        </p:nvSpPr>
        <p:spPr>
          <a:xfrm>
            <a:off x="4236026" y="2268910"/>
            <a:ext cx="678391" cy="230832"/>
          </a:xfrm>
          <a:prstGeom prst="rect">
            <a:avLst/>
          </a:prstGeom>
          <a:noFill/>
        </p:spPr>
        <p:txBody>
          <a:bodyPr wrap="none" rtlCol="0">
            <a:spAutoFit/>
          </a:bodyPr>
          <a:lstStyle/>
          <a:p>
            <a:r>
              <a:rPr lang="fr-FR" sz="900" b="1" dirty="0"/>
              <a:t>Objectifs</a:t>
            </a:r>
          </a:p>
        </p:txBody>
      </p:sp>
      <p:sp>
        <p:nvSpPr>
          <p:cNvPr id="50" name="ZoneTexte 49">
            <a:extLst>
              <a:ext uri="{FF2B5EF4-FFF2-40B4-BE49-F238E27FC236}">
                <a16:creationId xmlns:a16="http://schemas.microsoft.com/office/drawing/2014/main" id="{65DCBE41-C15B-B564-25E3-FC330F88FB01}"/>
              </a:ext>
            </a:extLst>
          </p:cNvPr>
          <p:cNvSpPr txBox="1"/>
          <p:nvPr/>
        </p:nvSpPr>
        <p:spPr>
          <a:xfrm>
            <a:off x="4139953" y="2495967"/>
            <a:ext cx="1763056" cy="507831"/>
          </a:xfrm>
          <a:prstGeom prst="rect">
            <a:avLst/>
          </a:prstGeom>
          <a:noFill/>
        </p:spPr>
        <p:txBody>
          <a:bodyPr wrap="square" rtlCol="0">
            <a:spAutoFit/>
          </a:bodyPr>
          <a:lstStyle/>
          <a:p>
            <a:pPr algn="just"/>
            <a:r>
              <a:rPr lang="fr-FR" sz="900" dirty="0"/>
              <a:t>Favoriser le </a:t>
            </a:r>
            <a:r>
              <a:rPr lang="fr-FR" sz="900" dirty="0">
                <a:solidFill>
                  <a:schemeClr val="accent5">
                    <a:lumMod val="40000"/>
                    <a:lumOff val="60000"/>
                  </a:schemeClr>
                </a:solidFill>
              </a:rPr>
              <a:t>maillage</a:t>
            </a:r>
            <a:r>
              <a:rPr lang="fr-FR" sz="900" dirty="0"/>
              <a:t> le plus fin possible des territoires en tiers-lieux</a:t>
            </a:r>
          </a:p>
        </p:txBody>
      </p:sp>
      <p:sp>
        <p:nvSpPr>
          <p:cNvPr id="51" name="ZoneTexte 50">
            <a:extLst>
              <a:ext uri="{FF2B5EF4-FFF2-40B4-BE49-F238E27FC236}">
                <a16:creationId xmlns:a16="http://schemas.microsoft.com/office/drawing/2014/main" id="{4018E5E1-DC74-4F08-26C6-4AB98D0DDD91}"/>
              </a:ext>
            </a:extLst>
          </p:cNvPr>
          <p:cNvSpPr txBox="1"/>
          <p:nvPr/>
        </p:nvSpPr>
        <p:spPr>
          <a:xfrm>
            <a:off x="5937861" y="2495967"/>
            <a:ext cx="1539147" cy="507831"/>
          </a:xfrm>
          <a:prstGeom prst="rect">
            <a:avLst/>
          </a:prstGeom>
          <a:noFill/>
        </p:spPr>
        <p:txBody>
          <a:bodyPr wrap="square" rtlCol="0">
            <a:spAutoFit/>
          </a:bodyPr>
          <a:lstStyle/>
          <a:p>
            <a:pPr algn="just"/>
            <a:r>
              <a:rPr lang="fr-FR" sz="900" dirty="0"/>
              <a:t>Donner les moyens aux tiers-lieux de diversifier leurs </a:t>
            </a:r>
            <a:r>
              <a:rPr lang="fr-FR" sz="900" dirty="0">
                <a:solidFill>
                  <a:schemeClr val="accent5">
                    <a:lumMod val="40000"/>
                    <a:lumOff val="60000"/>
                  </a:schemeClr>
                </a:solidFill>
              </a:rPr>
              <a:t>revenus</a:t>
            </a:r>
          </a:p>
        </p:txBody>
      </p:sp>
      <p:sp>
        <p:nvSpPr>
          <p:cNvPr id="52" name="ZoneTexte 51">
            <a:extLst>
              <a:ext uri="{FF2B5EF4-FFF2-40B4-BE49-F238E27FC236}">
                <a16:creationId xmlns:a16="http://schemas.microsoft.com/office/drawing/2014/main" id="{6BEA9741-D164-FF7B-5F27-ED5ADD25BA0E}"/>
              </a:ext>
            </a:extLst>
          </p:cNvPr>
          <p:cNvSpPr txBox="1"/>
          <p:nvPr/>
        </p:nvSpPr>
        <p:spPr>
          <a:xfrm>
            <a:off x="7617092" y="2495967"/>
            <a:ext cx="1347396" cy="507831"/>
          </a:xfrm>
          <a:prstGeom prst="rect">
            <a:avLst/>
          </a:prstGeom>
          <a:noFill/>
        </p:spPr>
        <p:txBody>
          <a:bodyPr wrap="square" rtlCol="0">
            <a:spAutoFit/>
          </a:bodyPr>
          <a:lstStyle/>
          <a:p>
            <a:r>
              <a:rPr lang="fr-FR" sz="900" dirty="0"/>
              <a:t>Faciliter la </a:t>
            </a:r>
            <a:r>
              <a:rPr lang="fr-FR" sz="900" dirty="0">
                <a:solidFill>
                  <a:schemeClr val="accent5">
                    <a:lumMod val="40000"/>
                    <a:lumOff val="60000"/>
                  </a:schemeClr>
                </a:solidFill>
              </a:rPr>
              <a:t>professionnalisation</a:t>
            </a:r>
            <a:r>
              <a:rPr lang="fr-FR" sz="900" dirty="0"/>
              <a:t> des tiers-lieux</a:t>
            </a:r>
          </a:p>
        </p:txBody>
      </p:sp>
      <p:sp>
        <p:nvSpPr>
          <p:cNvPr id="3" name="Rectangle 2">
            <a:extLst>
              <a:ext uri="{FF2B5EF4-FFF2-40B4-BE49-F238E27FC236}">
                <a16:creationId xmlns:a16="http://schemas.microsoft.com/office/drawing/2014/main" id="{956F8122-4431-F196-977E-89C6ABC0CE1D}"/>
              </a:ext>
            </a:extLst>
          </p:cNvPr>
          <p:cNvSpPr/>
          <p:nvPr/>
        </p:nvSpPr>
        <p:spPr>
          <a:xfrm>
            <a:off x="3924301" y="3089711"/>
            <a:ext cx="4968180" cy="1668339"/>
          </a:xfrm>
          <a:prstGeom prst="rect">
            <a:avLst/>
          </a:prstGeom>
          <a:no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EA7A0A9-89ED-AD0A-1ACC-22A701D4238B}"/>
              </a:ext>
            </a:extLst>
          </p:cNvPr>
          <p:cNvSpPr txBox="1"/>
          <p:nvPr/>
        </p:nvSpPr>
        <p:spPr>
          <a:xfrm>
            <a:off x="5025723" y="3075806"/>
            <a:ext cx="2765337" cy="261610"/>
          </a:xfrm>
          <a:prstGeom prst="rect">
            <a:avLst/>
          </a:prstGeom>
          <a:noFill/>
        </p:spPr>
        <p:txBody>
          <a:bodyPr wrap="square">
            <a:spAutoFit/>
          </a:bodyPr>
          <a:lstStyle/>
          <a:p>
            <a:pPr marL="7938" algn="ctr">
              <a:spcBef>
                <a:spcPts val="0"/>
              </a:spcBef>
              <a:spcAft>
                <a:spcPts val="200"/>
              </a:spcAft>
            </a:pPr>
            <a:r>
              <a:rPr lang="fr-FR" sz="1050" b="1" dirty="0"/>
              <a:t>Tiers-lieux et formation</a:t>
            </a:r>
          </a:p>
        </p:txBody>
      </p:sp>
      <p:sp>
        <p:nvSpPr>
          <p:cNvPr id="9" name="ZoneTexte 8">
            <a:extLst>
              <a:ext uri="{FF2B5EF4-FFF2-40B4-BE49-F238E27FC236}">
                <a16:creationId xmlns:a16="http://schemas.microsoft.com/office/drawing/2014/main" id="{26EBAC1E-FE37-E3A1-1508-E98B8B3B653E}"/>
              </a:ext>
            </a:extLst>
          </p:cNvPr>
          <p:cNvSpPr txBox="1"/>
          <p:nvPr/>
        </p:nvSpPr>
        <p:spPr>
          <a:xfrm>
            <a:off x="3923928" y="3291830"/>
            <a:ext cx="4872577" cy="230832"/>
          </a:xfrm>
          <a:prstGeom prst="rect">
            <a:avLst/>
          </a:prstGeom>
          <a:noFill/>
        </p:spPr>
        <p:txBody>
          <a:bodyPr wrap="square" rtlCol="0">
            <a:spAutoFit/>
          </a:bodyPr>
          <a:lstStyle/>
          <a:p>
            <a:pPr algn="just"/>
            <a:r>
              <a:rPr lang="fr-FR" sz="900" dirty="0"/>
              <a:t>Des espaces pour </a:t>
            </a:r>
            <a:r>
              <a:rPr lang="fr-FR" sz="900" dirty="0">
                <a:solidFill>
                  <a:schemeClr val="tx2">
                    <a:lumMod val="40000"/>
                    <a:lumOff val="60000"/>
                  </a:schemeClr>
                </a:solidFill>
              </a:rPr>
              <a:t>accueillir des stagiaires et des apprenants </a:t>
            </a:r>
            <a:r>
              <a:rPr lang="fr-FR" sz="900" dirty="0"/>
              <a:t>à proximité de leur lieu de vie</a:t>
            </a:r>
          </a:p>
        </p:txBody>
      </p:sp>
      <p:sp>
        <p:nvSpPr>
          <p:cNvPr id="10" name="ZoneTexte 9">
            <a:extLst>
              <a:ext uri="{FF2B5EF4-FFF2-40B4-BE49-F238E27FC236}">
                <a16:creationId xmlns:a16="http://schemas.microsoft.com/office/drawing/2014/main" id="{DD23FE2C-4BF0-6D8D-7A00-34A7D72882F4}"/>
              </a:ext>
            </a:extLst>
          </p:cNvPr>
          <p:cNvSpPr txBox="1"/>
          <p:nvPr/>
        </p:nvSpPr>
        <p:spPr>
          <a:xfrm>
            <a:off x="3923928" y="3531427"/>
            <a:ext cx="4536503" cy="230832"/>
          </a:xfrm>
          <a:prstGeom prst="rect">
            <a:avLst/>
          </a:prstGeom>
          <a:noFill/>
        </p:spPr>
        <p:txBody>
          <a:bodyPr wrap="square" rtlCol="0">
            <a:spAutoFit/>
          </a:bodyPr>
          <a:lstStyle/>
          <a:p>
            <a:pPr algn="just"/>
            <a:r>
              <a:rPr lang="fr-FR" sz="900" dirty="0"/>
              <a:t>Des professionnels et bénévoles </a:t>
            </a:r>
            <a:r>
              <a:rPr lang="fr-FR" sz="900" dirty="0">
                <a:solidFill>
                  <a:schemeClr val="tx2">
                    <a:lumMod val="40000"/>
                    <a:lumOff val="60000"/>
                  </a:schemeClr>
                </a:solidFill>
              </a:rPr>
              <a:t>soucieux du bien-être </a:t>
            </a:r>
            <a:r>
              <a:rPr lang="fr-FR" sz="900" dirty="0"/>
              <a:t>des personnes accueillies</a:t>
            </a:r>
          </a:p>
        </p:txBody>
      </p:sp>
      <p:sp>
        <p:nvSpPr>
          <p:cNvPr id="11" name="ZoneTexte 10">
            <a:extLst>
              <a:ext uri="{FF2B5EF4-FFF2-40B4-BE49-F238E27FC236}">
                <a16:creationId xmlns:a16="http://schemas.microsoft.com/office/drawing/2014/main" id="{8567D01B-0CD9-DB7D-FB55-152D7DF231AB}"/>
              </a:ext>
            </a:extLst>
          </p:cNvPr>
          <p:cNvSpPr txBox="1"/>
          <p:nvPr/>
        </p:nvSpPr>
        <p:spPr>
          <a:xfrm>
            <a:off x="3923928" y="3771024"/>
            <a:ext cx="4536503" cy="230832"/>
          </a:xfrm>
          <a:prstGeom prst="rect">
            <a:avLst/>
          </a:prstGeom>
          <a:noFill/>
        </p:spPr>
        <p:txBody>
          <a:bodyPr wrap="square" rtlCol="0">
            <a:spAutoFit/>
          </a:bodyPr>
          <a:lstStyle/>
          <a:p>
            <a:pPr algn="just"/>
            <a:r>
              <a:rPr lang="fr-FR" sz="900" dirty="0"/>
              <a:t>Des lieux propices au développement de </a:t>
            </a:r>
            <a:r>
              <a:rPr lang="fr-FR" sz="900" dirty="0">
                <a:solidFill>
                  <a:schemeClr val="tx2">
                    <a:lumMod val="40000"/>
                    <a:lumOff val="60000"/>
                  </a:schemeClr>
                </a:solidFill>
              </a:rPr>
              <a:t>démarches pédagogiques innovantes</a:t>
            </a:r>
          </a:p>
        </p:txBody>
      </p:sp>
      <p:sp>
        <p:nvSpPr>
          <p:cNvPr id="12" name="ZoneTexte 11">
            <a:extLst>
              <a:ext uri="{FF2B5EF4-FFF2-40B4-BE49-F238E27FC236}">
                <a16:creationId xmlns:a16="http://schemas.microsoft.com/office/drawing/2014/main" id="{F164A674-3870-9C1E-07AC-F4DE10DD8E55}"/>
              </a:ext>
            </a:extLst>
          </p:cNvPr>
          <p:cNvSpPr txBox="1"/>
          <p:nvPr/>
        </p:nvSpPr>
        <p:spPr>
          <a:xfrm>
            <a:off x="3923928" y="4010621"/>
            <a:ext cx="4799214" cy="369332"/>
          </a:xfrm>
          <a:prstGeom prst="rect">
            <a:avLst/>
          </a:prstGeom>
          <a:noFill/>
        </p:spPr>
        <p:txBody>
          <a:bodyPr wrap="square" rtlCol="0">
            <a:spAutoFit/>
          </a:bodyPr>
          <a:lstStyle/>
          <a:p>
            <a:pPr algn="just"/>
            <a:r>
              <a:rPr lang="fr-FR" sz="900" dirty="0"/>
              <a:t>Des apprenants qui entrent dans un </a:t>
            </a:r>
            <a:r>
              <a:rPr lang="fr-FR" sz="900" dirty="0">
                <a:solidFill>
                  <a:schemeClr val="tx2">
                    <a:lumMod val="40000"/>
                    <a:lumOff val="60000"/>
                  </a:schemeClr>
                </a:solidFill>
              </a:rPr>
              <a:t>parcours de socialisation et d’intégration </a:t>
            </a:r>
            <a:r>
              <a:rPr lang="fr-FR" sz="900" dirty="0"/>
              <a:t>à la dynamique tiers-lieu en s’associant à d’autres activités proposées</a:t>
            </a:r>
          </a:p>
        </p:txBody>
      </p:sp>
      <p:sp>
        <p:nvSpPr>
          <p:cNvPr id="13" name="ZoneTexte 12">
            <a:extLst>
              <a:ext uri="{FF2B5EF4-FFF2-40B4-BE49-F238E27FC236}">
                <a16:creationId xmlns:a16="http://schemas.microsoft.com/office/drawing/2014/main" id="{382637FE-ABAD-0101-EABE-2A834BF73E45}"/>
              </a:ext>
            </a:extLst>
          </p:cNvPr>
          <p:cNvSpPr txBox="1"/>
          <p:nvPr/>
        </p:nvSpPr>
        <p:spPr>
          <a:xfrm>
            <a:off x="3923928" y="4388718"/>
            <a:ext cx="4536503" cy="369332"/>
          </a:xfrm>
          <a:prstGeom prst="rect">
            <a:avLst/>
          </a:prstGeom>
          <a:noFill/>
        </p:spPr>
        <p:txBody>
          <a:bodyPr wrap="square" rtlCol="0">
            <a:spAutoFit/>
          </a:bodyPr>
          <a:lstStyle/>
          <a:p>
            <a:pPr algn="just"/>
            <a:r>
              <a:rPr lang="fr-FR" sz="900" dirty="0"/>
              <a:t>Une dynamique favorisant la </a:t>
            </a:r>
            <a:r>
              <a:rPr lang="fr-FR" sz="900" dirty="0">
                <a:solidFill>
                  <a:schemeClr val="tx2">
                    <a:lumMod val="40000"/>
                    <a:lumOff val="60000"/>
                  </a:schemeClr>
                </a:solidFill>
              </a:rPr>
              <a:t>collaboration</a:t>
            </a:r>
            <a:r>
              <a:rPr lang="fr-FR" sz="900" dirty="0"/>
              <a:t> entre acteurs (et non la concurrence) de la formation d’un territoire</a:t>
            </a:r>
          </a:p>
        </p:txBody>
      </p:sp>
    </p:spTree>
    <p:extLst>
      <p:ext uri="{BB962C8B-B14F-4D97-AF65-F5344CB8AC3E}">
        <p14:creationId xmlns:p14="http://schemas.microsoft.com/office/powerpoint/2010/main" val="1984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27">
            <a:extLst>
              <a:ext uri="{FF2B5EF4-FFF2-40B4-BE49-F238E27FC236}">
                <a16:creationId xmlns:a16="http://schemas.microsoft.com/office/drawing/2014/main" id="{E434A79E-F1CB-44E3-1D60-9356DDAE4609}"/>
              </a:ext>
            </a:extLst>
          </p:cNvPr>
          <p:cNvCxnSpPr>
            <a:cxnSpLocks/>
            <a:stCxn id="8" idx="0"/>
          </p:cNvCxnSpPr>
          <p:nvPr/>
        </p:nvCxnSpPr>
        <p:spPr>
          <a:xfrm>
            <a:off x="539535" y="1563638"/>
            <a:ext cx="0" cy="272619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p:cNvSpPr>
            <a:spLocks noGrp="1"/>
          </p:cNvSpPr>
          <p:nvPr>
            <p:ph type="title"/>
          </p:nvPr>
        </p:nvSpPr>
        <p:spPr>
          <a:xfrm>
            <a:off x="1187624" y="605639"/>
            <a:ext cx="3384376" cy="539991"/>
          </a:xfrm>
        </p:spPr>
        <p:txBody>
          <a:bodyPr>
            <a:normAutofit fontScale="90000"/>
          </a:bodyPr>
          <a:lstStyle/>
          <a:p>
            <a:r>
              <a:rPr lang="fr-FR" u="sng" dirty="0">
                <a:solidFill>
                  <a:srgbClr val="4623C9"/>
                </a:solidFill>
                <a:latin typeface="Public Sans ExtraBold"/>
              </a:rPr>
              <a:t>Les enjeux de DEFFINOV :</a:t>
            </a:r>
          </a:p>
        </p:txBody>
      </p:sp>
      <p:sp>
        <p:nvSpPr>
          <p:cNvPr id="8" name="Ellipse 7">
            <a:extLst>
              <a:ext uri="{FF2B5EF4-FFF2-40B4-BE49-F238E27FC236}">
                <a16:creationId xmlns:a16="http://schemas.microsoft.com/office/drawing/2014/main" id="{8578A003-95F4-FA47-E4C1-F1F708332233}"/>
              </a:ext>
            </a:extLst>
          </p:cNvPr>
          <p:cNvSpPr/>
          <p:nvPr/>
        </p:nvSpPr>
        <p:spPr>
          <a:xfrm>
            <a:off x="395535" y="1563638"/>
            <a:ext cx="288000" cy="2880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1</a:t>
            </a:r>
          </a:p>
        </p:txBody>
      </p:sp>
      <p:sp>
        <p:nvSpPr>
          <p:cNvPr id="10" name="ZoneTexte 9">
            <a:extLst>
              <a:ext uri="{FF2B5EF4-FFF2-40B4-BE49-F238E27FC236}">
                <a16:creationId xmlns:a16="http://schemas.microsoft.com/office/drawing/2014/main" id="{37D9A70F-C982-7358-F533-7F025B4E7BCD}"/>
              </a:ext>
            </a:extLst>
          </p:cNvPr>
          <p:cNvSpPr txBox="1"/>
          <p:nvPr/>
        </p:nvSpPr>
        <p:spPr>
          <a:xfrm>
            <a:off x="660641" y="1563638"/>
            <a:ext cx="3119271" cy="646331"/>
          </a:xfrm>
          <a:prstGeom prst="rect">
            <a:avLst/>
          </a:prstGeom>
          <a:noFill/>
        </p:spPr>
        <p:txBody>
          <a:bodyPr wrap="square" rtlCol="0">
            <a:spAutoFit/>
          </a:bodyPr>
          <a:lstStyle/>
          <a:p>
            <a:r>
              <a:rPr lang="fr-FR" sz="1200" dirty="0"/>
              <a:t>Diversification des lieux de formation afin de renforcer l’accessibilité des formations et diffuser la logique d’apprentissage.</a:t>
            </a:r>
          </a:p>
        </p:txBody>
      </p:sp>
      <p:sp>
        <p:nvSpPr>
          <p:cNvPr id="11" name="ZoneTexte 10">
            <a:extLst>
              <a:ext uri="{FF2B5EF4-FFF2-40B4-BE49-F238E27FC236}">
                <a16:creationId xmlns:a16="http://schemas.microsoft.com/office/drawing/2014/main" id="{A2572F75-B8D5-59D4-69AB-E84E0E08135F}"/>
              </a:ext>
            </a:extLst>
          </p:cNvPr>
          <p:cNvSpPr txBox="1"/>
          <p:nvPr/>
        </p:nvSpPr>
        <p:spPr>
          <a:xfrm>
            <a:off x="655072" y="2571750"/>
            <a:ext cx="3119271" cy="830997"/>
          </a:xfrm>
          <a:prstGeom prst="rect">
            <a:avLst/>
          </a:prstGeom>
          <a:noFill/>
        </p:spPr>
        <p:txBody>
          <a:bodyPr wrap="square" rtlCol="0">
            <a:spAutoFit/>
          </a:bodyPr>
          <a:lstStyle/>
          <a:p>
            <a:r>
              <a:rPr lang="fr-FR" sz="1200" dirty="0"/>
              <a:t>Émergence de solutions et d’approches pédagogiques innovantes, pouvant intégrer les apports de technologies numériques et immersives.</a:t>
            </a:r>
          </a:p>
        </p:txBody>
      </p:sp>
      <p:sp>
        <p:nvSpPr>
          <p:cNvPr id="12" name="Ellipse 11">
            <a:extLst>
              <a:ext uri="{FF2B5EF4-FFF2-40B4-BE49-F238E27FC236}">
                <a16:creationId xmlns:a16="http://schemas.microsoft.com/office/drawing/2014/main" id="{0392A298-CC53-2A6C-54B4-8AFD6B5CF2BF}"/>
              </a:ext>
            </a:extLst>
          </p:cNvPr>
          <p:cNvSpPr/>
          <p:nvPr/>
        </p:nvSpPr>
        <p:spPr>
          <a:xfrm>
            <a:off x="395535" y="2571750"/>
            <a:ext cx="288000" cy="288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2</a:t>
            </a:r>
          </a:p>
        </p:txBody>
      </p:sp>
      <p:sp>
        <p:nvSpPr>
          <p:cNvPr id="17" name="Ellipse 16">
            <a:extLst>
              <a:ext uri="{FF2B5EF4-FFF2-40B4-BE49-F238E27FC236}">
                <a16:creationId xmlns:a16="http://schemas.microsoft.com/office/drawing/2014/main" id="{086B3F8A-2546-5E9F-245D-53AAAAF41E68}"/>
              </a:ext>
            </a:extLst>
          </p:cNvPr>
          <p:cNvSpPr/>
          <p:nvPr/>
        </p:nvSpPr>
        <p:spPr>
          <a:xfrm>
            <a:off x="395535" y="3579862"/>
            <a:ext cx="288000" cy="2880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3</a:t>
            </a:r>
          </a:p>
        </p:txBody>
      </p:sp>
      <p:sp>
        <p:nvSpPr>
          <p:cNvPr id="23" name="ZoneTexte 22">
            <a:extLst>
              <a:ext uri="{FF2B5EF4-FFF2-40B4-BE49-F238E27FC236}">
                <a16:creationId xmlns:a16="http://schemas.microsoft.com/office/drawing/2014/main" id="{1825C70A-7B0C-AD22-6AED-84E86242DC74}"/>
              </a:ext>
            </a:extLst>
          </p:cNvPr>
          <p:cNvSpPr txBox="1"/>
          <p:nvPr/>
        </p:nvSpPr>
        <p:spPr>
          <a:xfrm>
            <a:off x="660641" y="3579862"/>
            <a:ext cx="3113699" cy="830997"/>
          </a:xfrm>
          <a:prstGeom prst="rect">
            <a:avLst/>
          </a:prstGeom>
          <a:noFill/>
        </p:spPr>
        <p:txBody>
          <a:bodyPr wrap="square" rtlCol="0">
            <a:spAutoFit/>
          </a:bodyPr>
          <a:lstStyle/>
          <a:p>
            <a:r>
              <a:rPr lang="fr-FR" sz="1200" dirty="0"/>
              <a:t>Logique de mutualisation des ressources pédagogiques, notamment celles trop coûteuses à l’échelle d’un organisme de formation.</a:t>
            </a:r>
          </a:p>
        </p:txBody>
      </p:sp>
      <p:graphicFrame>
        <p:nvGraphicFramePr>
          <p:cNvPr id="3" name="Diagramme 2">
            <a:extLst>
              <a:ext uri="{FF2B5EF4-FFF2-40B4-BE49-F238E27FC236}">
                <a16:creationId xmlns:a16="http://schemas.microsoft.com/office/drawing/2014/main" id="{7892815D-3E0A-593F-ACBE-7A9905B6D5F3}"/>
              </a:ext>
            </a:extLst>
          </p:cNvPr>
          <p:cNvGraphicFramePr/>
          <p:nvPr>
            <p:extLst>
              <p:ext uri="{D42A27DB-BD31-4B8C-83A1-F6EECF244321}">
                <p14:modId xmlns:p14="http://schemas.microsoft.com/office/powerpoint/2010/main" val="1306859718"/>
              </p:ext>
            </p:extLst>
          </p:nvPr>
        </p:nvGraphicFramePr>
        <p:xfrm>
          <a:off x="3779912" y="511634"/>
          <a:ext cx="5904656"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16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287787" y="4747847"/>
            <a:ext cx="1460926" cy="395653"/>
          </a:xfrm>
        </p:spPr>
        <p:txBody>
          <a:bodyPr/>
          <a:lstStyle/>
          <a:p>
            <a:fld id="{733122C9-A0B9-462F-8757-0847AD287B63}" type="slidenum">
              <a:rPr lang="fr-FR" smtClean="0"/>
              <a:pPr/>
              <a:t>5</a:t>
            </a:fld>
            <a:endParaRPr lang="fr-FR" dirty="0"/>
          </a:p>
        </p:txBody>
      </p:sp>
      <p:sp>
        <p:nvSpPr>
          <p:cNvPr id="5" name="Espace réservé du texte 4"/>
          <p:cNvSpPr>
            <a:spLocks noGrp="1"/>
          </p:cNvSpPr>
          <p:nvPr>
            <p:ph type="body" sz="quarter" idx="15"/>
          </p:nvPr>
        </p:nvSpPr>
        <p:spPr>
          <a:xfrm>
            <a:off x="1629485" y="1340454"/>
            <a:ext cx="5901755" cy="405910"/>
          </a:xfrm>
        </p:spPr>
        <p:txBody>
          <a:bodyPr/>
          <a:lstStyle/>
          <a:p>
            <a:pPr marL="0" indent="0" algn="ctr">
              <a:buNone/>
            </a:pPr>
            <a:r>
              <a:rPr lang="fr-FR" sz="1100" dirty="0"/>
              <a:t>Rapprocher les écosystèmes de la formation et des tiers-lieux pour</a:t>
            </a:r>
          </a:p>
        </p:txBody>
      </p:sp>
      <p:sp>
        <p:nvSpPr>
          <p:cNvPr id="6" name="Espace réservé de la date 5"/>
          <p:cNvSpPr>
            <a:spLocks noGrp="1"/>
          </p:cNvSpPr>
          <p:nvPr>
            <p:ph type="dt" sz="half" idx="2"/>
          </p:nvPr>
        </p:nvSpPr>
        <p:spPr>
          <a:xfrm>
            <a:off x="224392" y="4763377"/>
            <a:ext cx="1309894" cy="380123"/>
          </a:xfrm>
        </p:spPr>
        <p:txBody>
          <a:bodyPr/>
          <a:lstStyle/>
          <a:p>
            <a:fld id="{251C71F6-E0A6-1740-B64F-38F332886BAF}" type="datetime1">
              <a:rPr lang="fr-FR" cap="all" smtClean="0"/>
              <a:pPr/>
              <a:t>30/05/2023</a:t>
            </a:fld>
            <a:endParaRPr lang="fr-FR" cap="all" dirty="0"/>
          </a:p>
        </p:txBody>
      </p:sp>
      <p:sp>
        <p:nvSpPr>
          <p:cNvPr id="7" name="Titre 6"/>
          <p:cNvSpPr>
            <a:spLocks noGrp="1"/>
          </p:cNvSpPr>
          <p:nvPr>
            <p:ph type="title"/>
          </p:nvPr>
        </p:nvSpPr>
        <p:spPr>
          <a:xfrm>
            <a:off x="1587418" y="413644"/>
            <a:ext cx="5985888" cy="593470"/>
          </a:xfrm>
        </p:spPr>
        <p:txBody>
          <a:bodyPr/>
          <a:lstStyle/>
          <a:p>
            <a:pPr algn="ctr"/>
            <a:r>
              <a:rPr lang="fr-FR" u="sng" dirty="0">
                <a:solidFill>
                  <a:srgbClr val="4623C9"/>
                </a:solidFill>
                <a:latin typeface="Public Sans ExtraBold"/>
              </a:rPr>
              <a:t>Les deux axes de l’AAP :</a:t>
            </a:r>
          </a:p>
        </p:txBody>
      </p:sp>
      <p:sp>
        <p:nvSpPr>
          <p:cNvPr id="23" name="ZoneTexte 22">
            <a:extLst>
              <a:ext uri="{FF2B5EF4-FFF2-40B4-BE49-F238E27FC236}">
                <a16:creationId xmlns:a16="http://schemas.microsoft.com/office/drawing/2014/main" id="{3EA6BE1D-0B0C-42DF-5094-7ACB0A22F5D1}"/>
              </a:ext>
            </a:extLst>
          </p:cNvPr>
          <p:cNvSpPr txBox="1"/>
          <p:nvPr/>
        </p:nvSpPr>
        <p:spPr>
          <a:xfrm>
            <a:off x="1745665" y="1951744"/>
            <a:ext cx="2465015" cy="430887"/>
          </a:xfrm>
          <a:prstGeom prst="rect">
            <a:avLst/>
          </a:prstGeom>
          <a:noFill/>
        </p:spPr>
        <p:txBody>
          <a:bodyPr wrap="square" rtlCol="0">
            <a:spAutoFit/>
          </a:bodyPr>
          <a:lstStyle/>
          <a:p>
            <a:pPr algn="ctr"/>
            <a:r>
              <a:rPr lang="fr-FR" sz="1100" b="1" dirty="0">
                <a:solidFill>
                  <a:schemeClr val="tx2">
                    <a:lumMod val="40000"/>
                    <a:lumOff val="60000"/>
                  </a:schemeClr>
                </a:solidFill>
              </a:rPr>
              <a:t>Rendre la formation plus accessible et attractive (axe 1)</a:t>
            </a:r>
          </a:p>
        </p:txBody>
      </p:sp>
      <p:sp>
        <p:nvSpPr>
          <p:cNvPr id="26" name="ZoneTexte 25">
            <a:extLst>
              <a:ext uri="{FF2B5EF4-FFF2-40B4-BE49-F238E27FC236}">
                <a16:creationId xmlns:a16="http://schemas.microsoft.com/office/drawing/2014/main" id="{6711B954-D90E-A124-BCF0-8670D3F30948}"/>
              </a:ext>
            </a:extLst>
          </p:cNvPr>
          <p:cNvSpPr txBox="1"/>
          <p:nvPr/>
        </p:nvSpPr>
        <p:spPr>
          <a:xfrm>
            <a:off x="4716016" y="1951744"/>
            <a:ext cx="2798423" cy="600164"/>
          </a:xfrm>
          <a:prstGeom prst="rect">
            <a:avLst/>
          </a:prstGeom>
          <a:noFill/>
        </p:spPr>
        <p:txBody>
          <a:bodyPr wrap="square" rtlCol="0">
            <a:spAutoFit/>
          </a:bodyPr>
          <a:lstStyle/>
          <a:p>
            <a:pPr algn="ctr"/>
            <a:r>
              <a:rPr lang="fr-FR" sz="1100" b="1" dirty="0">
                <a:solidFill>
                  <a:schemeClr val="accent5">
                    <a:lumMod val="40000"/>
                    <a:lumOff val="60000"/>
                  </a:schemeClr>
                </a:solidFill>
              </a:rPr>
              <a:t>Favoriser les échanges entre acteurs de la formation et des tiers lieux (axe 2)</a:t>
            </a:r>
          </a:p>
          <a:p>
            <a:pPr algn="ctr"/>
            <a:endParaRPr lang="fr-FR" sz="1100" b="1" dirty="0">
              <a:solidFill>
                <a:schemeClr val="accent5">
                  <a:lumMod val="40000"/>
                  <a:lumOff val="60000"/>
                </a:schemeClr>
              </a:solidFill>
            </a:endParaRPr>
          </a:p>
        </p:txBody>
      </p:sp>
      <p:pic>
        <p:nvPicPr>
          <p:cNvPr id="7174" name="Picture 6">
            <a:extLst>
              <a:ext uri="{FF2B5EF4-FFF2-40B4-BE49-F238E27FC236}">
                <a16:creationId xmlns:a16="http://schemas.microsoft.com/office/drawing/2014/main" id="{0F64D30E-7187-2F05-3ACC-1291F7630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907" y="1525031"/>
            <a:ext cx="414359" cy="41435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D8466A5D-40A0-C668-D7B6-4E53D8CCA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666" y="1608380"/>
            <a:ext cx="414360" cy="4143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4330C83-CCA3-3C3B-0C17-F9B40D03C61C}"/>
              </a:ext>
            </a:extLst>
          </p:cNvPr>
          <p:cNvSpPr txBox="1"/>
          <p:nvPr/>
        </p:nvSpPr>
        <p:spPr>
          <a:xfrm>
            <a:off x="1491982" y="2260413"/>
            <a:ext cx="3055938" cy="1723549"/>
          </a:xfrm>
          <a:prstGeom prst="rect">
            <a:avLst/>
          </a:prstGeom>
          <a:noFill/>
        </p:spPr>
        <p:txBody>
          <a:bodyPr wrap="square" rtlCol="0">
            <a:spAutoFit/>
          </a:bodyPr>
          <a:lstStyle/>
          <a:p>
            <a:pPr algn="just"/>
            <a:r>
              <a:rPr lang="fr-FR" sz="1000" i="1" dirty="0"/>
              <a:t>Objet : </a:t>
            </a:r>
            <a:r>
              <a:rPr lang="fr-FR" sz="1000" dirty="0"/>
              <a:t>développement d’espaces capables </a:t>
            </a:r>
            <a:r>
              <a:rPr lang="fr-FR" sz="1000" dirty="0">
                <a:solidFill>
                  <a:schemeClr val="tx2">
                    <a:lumMod val="40000"/>
                    <a:lumOff val="60000"/>
                  </a:schemeClr>
                </a:solidFill>
              </a:rPr>
              <a:t>d’accueillir des apprenants </a:t>
            </a:r>
            <a:r>
              <a:rPr lang="fr-FR" sz="1000" dirty="0"/>
              <a:t>ainsi que des </a:t>
            </a:r>
            <a:r>
              <a:rPr lang="fr-FR" sz="1000" dirty="0">
                <a:solidFill>
                  <a:schemeClr val="tx2">
                    <a:lumMod val="40000"/>
                    <a:lumOff val="60000"/>
                  </a:schemeClr>
                </a:solidFill>
              </a:rPr>
              <a:t>établissements de formation</a:t>
            </a:r>
          </a:p>
          <a:p>
            <a:pPr algn="just"/>
            <a:endParaRPr lang="fr-FR" sz="600" dirty="0"/>
          </a:p>
          <a:p>
            <a:pPr algn="just"/>
            <a:r>
              <a:rPr lang="fr-FR" sz="1000" i="1" dirty="0"/>
              <a:t>Moyens</a:t>
            </a:r>
            <a:r>
              <a:rPr lang="fr-FR" sz="1000" dirty="0"/>
              <a:t> </a:t>
            </a:r>
            <a:r>
              <a:rPr lang="fr-FR" sz="1000" i="1" dirty="0"/>
              <a:t>:</a:t>
            </a:r>
            <a:r>
              <a:rPr lang="fr-FR" sz="1000" dirty="0"/>
              <a:t> projets facilitant l’accès des apprenants à la formation, avec : </a:t>
            </a:r>
          </a:p>
          <a:p>
            <a:pPr marL="171450" indent="-171450" algn="just">
              <a:buFont typeface="Arial" panose="020B0604020202020204" pitchFamily="34" charset="0"/>
              <a:buChar char="•"/>
            </a:pPr>
            <a:r>
              <a:rPr lang="fr-FR" sz="1000" dirty="0"/>
              <a:t>Un lieu avec des </a:t>
            </a:r>
            <a:r>
              <a:rPr lang="fr-FR" sz="1000" dirty="0">
                <a:solidFill>
                  <a:schemeClr val="tx2">
                    <a:lumMod val="40000"/>
                    <a:lumOff val="60000"/>
                  </a:schemeClr>
                </a:solidFill>
              </a:rPr>
              <a:t>salles équipées </a:t>
            </a:r>
            <a:r>
              <a:rPr lang="fr-FR" sz="1000" dirty="0"/>
              <a:t>de matériel informatique et outils innovants</a:t>
            </a:r>
          </a:p>
          <a:p>
            <a:pPr marL="171450" indent="-171450" algn="just">
              <a:buFont typeface="Arial" panose="020B0604020202020204" pitchFamily="34" charset="0"/>
              <a:buChar char="•"/>
            </a:pPr>
            <a:r>
              <a:rPr lang="fr-FR" sz="1000" dirty="0"/>
              <a:t>Une </a:t>
            </a:r>
            <a:r>
              <a:rPr lang="fr-FR" sz="1000" dirty="0">
                <a:solidFill>
                  <a:schemeClr val="tx2">
                    <a:lumMod val="40000"/>
                    <a:lumOff val="60000"/>
                  </a:schemeClr>
                </a:solidFill>
              </a:rPr>
              <a:t>médiation et un accompagnement humain </a:t>
            </a:r>
            <a:r>
              <a:rPr lang="fr-FR" sz="1000" dirty="0"/>
              <a:t>destinés aux apprenants et formateurs</a:t>
            </a:r>
          </a:p>
          <a:p>
            <a:pPr marL="171450" indent="-171450" algn="just">
              <a:buFont typeface="Arial" panose="020B0604020202020204" pitchFamily="34" charset="0"/>
              <a:buChar char="•"/>
            </a:pPr>
            <a:endParaRPr lang="fr-FR" sz="1000" dirty="0"/>
          </a:p>
        </p:txBody>
      </p:sp>
      <p:sp>
        <p:nvSpPr>
          <p:cNvPr id="12" name="ZoneTexte 11">
            <a:extLst>
              <a:ext uri="{FF2B5EF4-FFF2-40B4-BE49-F238E27FC236}">
                <a16:creationId xmlns:a16="http://schemas.microsoft.com/office/drawing/2014/main" id="{9174FF50-50E2-BA01-836E-6110752D79C6}"/>
              </a:ext>
            </a:extLst>
          </p:cNvPr>
          <p:cNvSpPr txBox="1"/>
          <p:nvPr/>
        </p:nvSpPr>
        <p:spPr>
          <a:xfrm>
            <a:off x="4479057" y="2275654"/>
            <a:ext cx="3525247" cy="1569660"/>
          </a:xfrm>
          <a:prstGeom prst="rect">
            <a:avLst/>
          </a:prstGeom>
          <a:noFill/>
        </p:spPr>
        <p:txBody>
          <a:bodyPr wrap="square" rtlCol="0">
            <a:spAutoFit/>
          </a:bodyPr>
          <a:lstStyle/>
          <a:p>
            <a:pPr algn="just"/>
            <a:r>
              <a:rPr lang="fr-FR" sz="1000" i="1" dirty="0"/>
              <a:t>Objet : </a:t>
            </a:r>
            <a:r>
              <a:rPr lang="fr-FR" sz="1000" dirty="0"/>
              <a:t>l’émergence </a:t>
            </a:r>
            <a:r>
              <a:rPr lang="fr-FR" sz="1000" dirty="0">
                <a:solidFill>
                  <a:schemeClr val="accent5">
                    <a:lumMod val="40000"/>
                    <a:lumOff val="60000"/>
                  </a:schemeClr>
                </a:solidFill>
              </a:rPr>
              <a:t>d’espaces de rencontres entre acteurs de la compétence</a:t>
            </a:r>
            <a:r>
              <a:rPr lang="fr-FR" sz="1000" dirty="0"/>
              <a:t> qui souhaitent contribuer à la construction d’un modèle de formation</a:t>
            </a:r>
          </a:p>
          <a:p>
            <a:pPr algn="just"/>
            <a:endParaRPr lang="fr-FR" sz="600" dirty="0"/>
          </a:p>
          <a:p>
            <a:pPr algn="just"/>
            <a:r>
              <a:rPr lang="fr-FR" sz="1000" i="1" dirty="0"/>
              <a:t>Moyens :</a:t>
            </a:r>
            <a:r>
              <a:rPr lang="fr-FR" sz="1000" dirty="0"/>
              <a:t> projets devront favoriser les </a:t>
            </a:r>
            <a:r>
              <a:rPr lang="fr-FR" sz="1000" dirty="0">
                <a:solidFill>
                  <a:schemeClr val="accent5">
                    <a:lumMod val="40000"/>
                    <a:lumOff val="60000"/>
                  </a:schemeClr>
                </a:solidFill>
              </a:rPr>
              <a:t>échanges de bonnes pratiques </a:t>
            </a:r>
            <a:r>
              <a:rPr lang="fr-FR" sz="1000" dirty="0"/>
              <a:t>et donner la possibilité de tester de nouvelles méthodes, par :</a:t>
            </a:r>
          </a:p>
          <a:p>
            <a:pPr marL="171450" indent="-171450" algn="just">
              <a:buFont typeface="Arial" panose="020B0604020202020204" pitchFamily="34" charset="0"/>
              <a:buChar char="•"/>
            </a:pPr>
            <a:r>
              <a:rPr lang="fr-FR" sz="1000" dirty="0"/>
              <a:t>Des ateliers de </a:t>
            </a:r>
            <a:r>
              <a:rPr lang="fr-FR" sz="1000" dirty="0" err="1"/>
              <a:t>test&amp;learn</a:t>
            </a:r>
            <a:endParaRPr lang="fr-FR" sz="1000" dirty="0"/>
          </a:p>
          <a:p>
            <a:pPr marL="171450" indent="-171450" algn="just">
              <a:buFont typeface="Arial" panose="020B0604020202020204" pitchFamily="34" charset="0"/>
              <a:buChar char="•"/>
            </a:pPr>
            <a:r>
              <a:rPr lang="fr-FR" sz="1000" dirty="0"/>
              <a:t>Le développement de travaux en commun</a:t>
            </a:r>
          </a:p>
          <a:p>
            <a:pPr marL="171450" indent="-171450" algn="just">
              <a:buFont typeface="Arial" panose="020B0604020202020204" pitchFamily="34" charset="0"/>
              <a:buChar char="•"/>
            </a:pPr>
            <a:r>
              <a:rPr lang="fr-FR" sz="1000" dirty="0"/>
              <a:t>L’animation d’une communauté de pairs…</a:t>
            </a:r>
          </a:p>
        </p:txBody>
      </p:sp>
      <p:sp>
        <p:nvSpPr>
          <p:cNvPr id="13" name="Rectangle 12">
            <a:extLst>
              <a:ext uri="{FF2B5EF4-FFF2-40B4-BE49-F238E27FC236}">
                <a16:creationId xmlns:a16="http://schemas.microsoft.com/office/drawing/2014/main" id="{D1DB09D5-102F-7158-C161-CE34378CE57F}"/>
              </a:ext>
            </a:extLst>
          </p:cNvPr>
          <p:cNvSpPr/>
          <p:nvPr/>
        </p:nvSpPr>
        <p:spPr>
          <a:xfrm>
            <a:off x="1158755" y="1025429"/>
            <a:ext cx="6826489" cy="3561277"/>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c 18">
            <a:extLst>
              <a:ext uri="{FF2B5EF4-FFF2-40B4-BE49-F238E27FC236}">
                <a16:creationId xmlns:a16="http://schemas.microsoft.com/office/drawing/2014/main" id="{6C18C106-B6C7-6CD3-BF9C-55C5ECB5B6A2}"/>
              </a:ext>
            </a:extLst>
          </p:cNvPr>
          <p:cNvSpPr/>
          <p:nvPr/>
        </p:nvSpPr>
        <p:spPr>
          <a:xfrm flipV="1">
            <a:off x="3515708" y="3760769"/>
            <a:ext cx="1968316" cy="375617"/>
          </a:xfrm>
          <a:prstGeom prst="arc">
            <a:avLst>
              <a:gd name="adj1" fmla="val 10923872"/>
              <a:gd name="adj2" fmla="val 21364627"/>
            </a:avLst>
          </a:prstGeom>
          <a:ln>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a:extLst>
              <a:ext uri="{FF2B5EF4-FFF2-40B4-BE49-F238E27FC236}">
                <a16:creationId xmlns:a16="http://schemas.microsoft.com/office/drawing/2014/main" id="{746F2869-4E9F-B35F-2850-0F8147EF913F}"/>
              </a:ext>
            </a:extLst>
          </p:cNvPr>
          <p:cNvSpPr txBox="1"/>
          <p:nvPr/>
        </p:nvSpPr>
        <p:spPr>
          <a:xfrm>
            <a:off x="1411171" y="4125076"/>
            <a:ext cx="5873053" cy="553998"/>
          </a:xfrm>
          <a:prstGeom prst="rect">
            <a:avLst/>
          </a:prstGeom>
          <a:noFill/>
        </p:spPr>
        <p:txBody>
          <a:bodyPr wrap="square" rtlCol="0">
            <a:spAutoFit/>
          </a:bodyPr>
          <a:lstStyle/>
          <a:p>
            <a:pPr algn="ctr"/>
            <a:r>
              <a:rPr lang="fr-FR" sz="1000" i="1" dirty="0"/>
              <a:t>Projets sur axe 1 devront s’engager à développer l’axe 2</a:t>
            </a:r>
          </a:p>
          <a:p>
            <a:pPr algn="ctr"/>
            <a:r>
              <a:rPr lang="fr-FR" sz="1000" i="1" dirty="0"/>
              <a:t>Projets proposant uniquement l’axe 2 devront démontrer l’articulation avec l’existant </a:t>
            </a:r>
            <a:endParaRPr lang="fr-FR" sz="1000" dirty="0"/>
          </a:p>
          <a:p>
            <a:pPr marL="171450" indent="-171450" algn="ctr">
              <a:buFont typeface="Arial" panose="020B0604020202020204" pitchFamily="34" charset="0"/>
              <a:buChar char="•"/>
            </a:pPr>
            <a:endParaRPr lang="fr-FR" sz="1000" dirty="0"/>
          </a:p>
        </p:txBody>
      </p:sp>
    </p:spTree>
    <p:extLst>
      <p:ext uri="{BB962C8B-B14F-4D97-AF65-F5344CB8AC3E}">
        <p14:creationId xmlns:p14="http://schemas.microsoft.com/office/powerpoint/2010/main" val="320900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10" name="ZoneTexte 9">
            <a:extLst>
              <a:ext uri="{FF2B5EF4-FFF2-40B4-BE49-F238E27FC236}">
                <a16:creationId xmlns:a16="http://schemas.microsoft.com/office/drawing/2014/main" id="{3E8BB0E9-F16B-BDA7-63C6-1E49D4EAB191}"/>
              </a:ext>
            </a:extLst>
          </p:cNvPr>
          <p:cNvSpPr txBox="1"/>
          <p:nvPr/>
        </p:nvSpPr>
        <p:spPr>
          <a:xfrm>
            <a:off x="1246219" y="1167083"/>
            <a:ext cx="1561269" cy="254044"/>
          </a:xfrm>
          <a:prstGeom prst="rect">
            <a:avLst/>
          </a:prstGeom>
          <a:noFill/>
        </p:spPr>
        <p:txBody>
          <a:bodyPr wrap="square" rtlCol="0">
            <a:spAutoFit/>
          </a:bodyPr>
          <a:lstStyle/>
          <a:p>
            <a:pPr algn="ctr"/>
            <a:r>
              <a:rPr lang="fr-FR" sz="1051" b="1" dirty="0"/>
              <a:t>Acteur des tiers-lieux</a:t>
            </a:r>
          </a:p>
        </p:txBody>
      </p:sp>
      <p:sp>
        <p:nvSpPr>
          <p:cNvPr id="11" name="ZoneTexte 10">
            <a:extLst>
              <a:ext uri="{FF2B5EF4-FFF2-40B4-BE49-F238E27FC236}">
                <a16:creationId xmlns:a16="http://schemas.microsoft.com/office/drawing/2014/main" id="{4EA74B3F-D998-5CB7-A528-A56B44720346}"/>
              </a:ext>
            </a:extLst>
          </p:cNvPr>
          <p:cNvSpPr txBox="1"/>
          <p:nvPr/>
        </p:nvSpPr>
        <p:spPr>
          <a:xfrm>
            <a:off x="4067944" y="1593826"/>
            <a:ext cx="2112727" cy="1436932"/>
          </a:xfrm>
          <a:prstGeom prst="rect">
            <a:avLst/>
          </a:prstGeom>
          <a:noFill/>
        </p:spPr>
        <p:txBody>
          <a:bodyPr wrap="square" rtlCol="0">
            <a:spAutoFit/>
          </a:bodyPr>
          <a:lstStyle/>
          <a:p>
            <a:pPr marL="171450" indent="-171450" algn="just">
              <a:buFont typeface="Arial" panose="020B0604020202020204" pitchFamily="34" charset="0"/>
              <a:buChar char="•"/>
            </a:pPr>
            <a:r>
              <a:rPr lang="fr-FR" sz="1051" dirty="0"/>
              <a:t>Organismes de formation,</a:t>
            </a:r>
          </a:p>
          <a:p>
            <a:pPr marL="171450" indent="-171450" algn="just">
              <a:buFont typeface="Arial" panose="020B0604020202020204" pitchFamily="34" charset="0"/>
              <a:buChar char="•"/>
            </a:pPr>
            <a:r>
              <a:rPr lang="fr-FR" sz="1051" dirty="0"/>
              <a:t>CFA, </a:t>
            </a:r>
          </a:p>
          <a:p>
            <a:pPr marL="171450" indent="-171450" algn="just">
              <a:buFont typeface="Arial" panose="020B0604020202020204" pitchFamily="34" charset="0"/>
              <a:buChar char="•"/>
            </a:pPr>
            <a:r>
              <a:rPr lang="fr-FR" sz="1051" dirty="0"/>
              <a:t>Lycées professionnels, </a:t>
            </a:r>
          </a:p>
          <a:p>
            <a:pPr marL="171450" indent="-171450" algn="just">
              <a:buFont typeface="Arial" panose="020B0604020202020204" pitchFamily="34" charset="0"/>
              <a:buChar char="•"/>
            </a:pPr>
            <a:r>
              <a:rPr lang="fr-FR" sz="1051" dirty="0"/>
              <a:t>Etablissements scolaires,</a:t>
            </a:r>
          </a:p>
          <a:p>
            <a:pPr marL="171450" indent="-171450" algn="just">
              <a:buFont typeface="Arial" panose="020B0604020202020204" pitchFamily="34" charset="0"/>
              <a:buChar char="•"/>
            </a:pPr>
            <a:r>
              <a:rPr lang="fr-FR" sz="1051" dirty="0"/>
              <a:t>Etablissements de formation sanitaires et sociales, </a:t>
            </a:r>
          </a:p>
          <a:p>
            <a:pPr marL="171450" indent="-171450" algn="just">
              <a:buFont typeface="Arial" panose="020B0604020202020204" pitchFamily="34" charset="0"/>
              <a:buChar char="•"/>
            </a:pPr>
            <a:r>
              <a:rPr lang="fr-FR" sz="1051" dirty="0" err="1"/>
              <a:t>EdTechs</a:t>
            </a:r>
            <a:r>
              <a:rPr lang="fr-FR" sz="1051" dirty="0"/>
              <a:t>, </a:t>
            </a:r>
          </a:p>
          <a:p>
            <a:pPr marL="171450" indent="-171450" algn="just">
              <a:buFont typeface="Arial" panose="020B0604020202020204" pitchFamily="34" charset="0"/>
              <a:buChar char="•"/>
            </a:pPr>
            <a:r>
              <a:rPr lang="fr-FR" sz="1051" dirty="0"/>
              <a:t>etc.</a:t>
            </a:r>
          </a:p>
        </p:txBody>
      </p:sp>
      <p:sp>
        <p:nvSpPr>
          <p:cNvPr id="24" name="Rectangle 23">
            <a:extLst>
              <a:ext uri="{FF2B5EF4-FFF2-40B4-BE49-F238E27FC236}">
                <a16:creationId xmlns:a16="http://schemas.microsoft.com/office/drawing/2014/main" id="{D6EDDE12-C5DC-FDBB-C172-CC8F905F73DB}"/>
              </a:ext>
            </a:extLst>
          </p:cNvPr>
          <p:cNvSpPr/>
          <p:nvPr/>
        </p:nvSpPr>
        <p:spPr>
          <a:xfrm>
            <a:off x="330625" y="1152380"/>
            <a:ext cx="3446379" cy="2183337"/>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D7FE8EA-54C3-30B9-88F8-4ED99D1FE98B}"/>
              </a:ext>
            </a:extLst>
          </p:cNvPr>
          <p:cNvSpPr/>
          <p:nvPr/>
        </p:nvSpPr>
        <p:spPr>
          <a:xfrm>
            <a:off x="4086035" y="1152380"/>
            <a:ext cx="2057705" cy="2183337"/>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7077E441-12B4-A182-ACFB-27E40FBF4E57}"/>
              </a:ext>
            </a:extLst>
          </p:cNvPr>
          <p:cNvSpPr txBox="1"/>
          <p:nvPr/>
        </p:nvSpPr>
        <p:spPr>
          <a:xfrm>
            <a:off x="323528" y="1923678"/>
            <a:ext cx="2214208" cy="254044"/>
          </a:xfrm>
          <a:prstGeom prst="rect">
            <a:avLst/>
          </a:prstGeom>
          <a:noFill/>
        </p:spPr>
        <p:txBody>
          <a:bodyPr wrap="square" rtlCol="0">
            <a:spAutoFit/>
          </a:bodyPr>
          <a:lstStyle/>
          <a:p>
            <a:pPr marL="171450" indent="-171450">
              <a:buFont typeface="Arial" panose="020B0604020202020204" pitchFamily="34" charset="0"/>
              <a:buChar char="•"/>
            </a:pPr>
            <a:r>
              <a:rPr lang="fr-FR" sz="1051" dirty="0"/>
              <a:t>Un fort </a:t>
            </a:r>
            <a:r>
              <a:rPr lang="fr-FR" sz="1051" b="1" dirty="0">
                <a:solidFill>
                  <a:schemeClr val="tx2">
                    <a:lumMod val="40000"/>
                    <a:lumOff val="60000"/>
                  </a:schemeClr>
                </a:solidFill>
              </a:rPr>
              <a:t>ancrage territorial</a:t>
            </a:r>
            <a:endParaRPr lang="fr-FR" sz="1051" b="1" i="1" dirty="0">
              <a:solidFill>
                <a:schemeClr val="tx2">
                  <a:lumMod val="40000"/>
                  <a:lumOff val="60000"/>
                </a:schemeClr>
              </a:solidFill>
            </a:endParaRPr>
          </a:p>
        </p:txBody>
      </p:sp>
      <p:sp>
        <p:nvSpPr>
          <p:cNvPr id="28" name="Arc 27">
            <a:extLst>
              <a:ext uri="{FF2B5EF4-FFF2-40B4-BE49-F238E27FC236}">
                <a16:creationId xmlns:a16="http://schemas.microsoft.com/office/drawing/2014/main" id="{4F9A6654-4ECA-248E-91B7-ED97CFB3AAE4}"/>
              </a:ext>
            </a:extLst>
          </p:cNvPr>
          <p:cNvSpPr/>
          <p:nvPr/>
        </p:nvSpPr>
        <p:spPr>
          <a:xfrm rot="1694325" flipH="1" flipV="1">
            <a:off x="455854" y="3590287"/>
            <a:ext cx="576064" cy="577466"/>
          </a:xfrm>
          <a:prstGeom prst="arc">
            <a:avLst>
              <a:gd name="adj1" fmla="val 14325379"/>
              <a:gd name="adj2" fmla="val 0"/>
            </a:avLst>
          </a:prstGeom>
          <a:ln w="12700">
            <a:solidFill>
              <a:schemeClr val="tx2">
                <a:lumMod val="20000"/>
                <a:lumOff val="8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B0E639BB-DC90-E937-FB1A-9A7164A25712}"/>
              </a:ext>
            </a:extLst>
          </p:cNvPr>
          <p:cNvSpPr txBox="1"/>
          <p:nvPr/>
        </p:nvSpPr>
        <p:spPr>
          <a:xfrm>
            <a:off x="323528" y="1491630"/>
            <a:ext cx="3446379" cy="415755"/>
          </a:xfrm>
          <a:prstGeom prst="rect">
            <a:avLst/>
          </a:prstGeom>
          <a:noFill/>
        </p:spPr>
        <p:txBody>
          <a:bodyPr wrap="square" rtlCol="0">
            <a:spAutoFit/>
          </a:bodyPr>
          <a:lstStyle/>
          <a:p>
            <a:pPr algn="just"/>
            <a:r>
              <a:rPr lang="fr-FR" sz="1051" i="1" dirty="0"/>
              <a:t>5 critères sont utilisés pour qualifier un lieu de tiers-lieux, mais cette définition n’est pas restrictive</a:t>
            </a:r>
          </a:p>
        </p:txBody>
      </p:sp>
      <p:sp>
        <p:nvSpPr>
          <p:cNvPr id="30" name="ZoneTexte 29">
            <a:extLst>
              <a:ext uri="{FF2B5EF4-FFF2-40B4-BE49-F238E27FC236}">
                <a16:creationId xmlns:a16="http://schemas.microsoft.com/office/drawing/2014/main" id="{C8D89160-DC2B-7368-B302-02915F08758D}"/>
              </a:ext>
            </a:extLst>
          </p:cNvPr>
          <p:cNvSpPr txBox="1"/>
          <p:nvPr/>
        </p:nvSpPr>
        <p:spPr>
          <a:xfrm>
            <a:off x="907968" y="3936291"/>
            <a:ext cx="4064423" cy="254044"/>
          </a:xfrm>
          <a:prstGeom prst="rect">
            <a:avLst/>
          </a:prstGeom>
          <a:noFill/>
        </p:spPr>
        <p:txBody>
          <a:bodyPr wrap="square" rtlCol="0">
            <a:spAutoFit/>
          </a:bodyPr>
          <a:lstStyle/>
          <a:p>
            <a:r>
              <a:rPr lang="fr-FR" sz="1051" dirty="0"/>
              <a:t>Les membres désignent un </a:t>
            </a:r>
            <a:r>
              <a:rPr lang="fr-FR" sz="1051" b="1" dirty="0"/>
              <a:t>chef de file</a:t>
            </a:r>
            <a:r>
              <a:rPr lang="fr-FR" sz="1051" dirty="0"/>
              <a:t> du collectif</a:t>
            </a:r>
            <a:endParaRPr lang="fr-FR" sz="1051" b="1" i="1" dirty="0"/>
          </a:p>
        </p:txBody>
      </p:sp>
      <p:sp>
        <p:nvSpPr>
          <p:cNvPr id="31" name="ZoneTexte 30">
            <a:extLst>
              <a:ext uri="{FF2B5EF4-FFF2-40B4-BE49-F238E27FC236}">
                <a16:creationId xmlns:a16="http://schemas.microsoft.com/office/drawing/2014/main" id="{09296121-8F1E-5F33-AE62-10A2AE5173BC}"/>
              </a:ext>
            </a:extLst>
          </p:cNvPr>
          <p:cNvSpPr txBox="1"/>
          <p:nvPr/>
        </p:nvSpPr>
        <p:spPr>
          <a:xfrm>
            <a:off x="907968" y="4154154"/>
            <a:ext cx="7317833" cy="577466"/>
          </a:xfrm>
          <a:prstGeom prst="rect">
            <a:avLst/>
          </a:prstGeom>
          <a:noFill/>
        </p:spPr>
        <p:txBody>
          <a:bodyPr wrap="square" rtlCol="0">
            <a:spAutoFit/>
          </a:bodyPr>
          <a:lstStyle/>
          <a:p>
            <a:r>
              <a:rPr lang="fr-FR" sz="1051" dirty="0"/>
              <a:t>Les membres s’engagent à :</a:t>
            </a:r>
          </a:p>
          <a:p>
            <a:pPr marL="171450" indent="-171450">
              <a:buFont typeface="Arial" panose="020B0604020202020204" pitchFamily="34" charset="0"/>
              <a:buChar char="•"/>
            </a:pPr>
            <a:r>
              <a:rPr lang="fr-FR" sz="1051" dirty="0"/>
              <a:t>Considérer </a:t>
            </a:r>
            <a:r>
              <a:rPr lang="fr-FR" sz="1051" b="1" dirty="0"/>
              <a:t>l’ouverture du collectif </a:t>
            </a:r>
            <a:r>
              <a:rPr lang="fr-FR" sz="1051" dirty="0"/>
              <a:t>à d’autres acteurs de la compétence non-membres initiaux</a:t>
            </a:r>
          </a:p>
          <a:p>
            <a:pPr marL="171450" indent="-171450">
              <a:buFont typeface="Arial" panose="020B0604020202020204" pitchFamily="34" charset="0"/>
              <a:buChar char="•"/>
            </a:pPr>
            <a:r>
              <a:rPr lang="fr-FR" sz="1051" dirty="0"/>
              <a:t>Permettre </a:t>
            </a:r>
            <a:r>
              <a:rPr lang="fr-FR" sz="1051" b="1" dirty="0"/>
              <a:t>l’accès au matériel</a:t>
            </a:r>
            <a:r>
              <a:rPr lang="fr-FR" sz="1051" dirty="0"/>
              <a:t> et à l’infrastructure à d’autres organismes et acteurs non-membres du collectif</a:t>
            </a:r>
          </a:p>
        </p:txBody>
      </p:sp>
      <p:pic>
        <p:nvPicPr>
          <p:cNvPr id="32" name="Image 31">
            <a:extLst>
              <a:ext uri="{FF2B5EF4-FFF2-40B4-BE49-F238E27FC236}">
                <a16:creationId xmlns:a16="http://schemas.microsoft.com/office/drawing/2014/main" id="{E90A4D3F-17CA-A235-284F-EA67C7B4C5D2}"/>
              </a:ext>
            </a:extLst>
          </p:cNvPr>
          <p:cNvPicPr>
            <a:picLocks noChangeAspect="1"/>
          </p:cNvPicPr>
          <p:nvPr/>
        </p:nvPicPr>
        <p:blipFill>
          <a:blip r:embed="rId3"/>
          <a:stretch>
            <a:fillRect/>
          </a:stretch>
        </p:blipFill>
        <p:spPr>
          <a:xfrm>
            <a:off x="3779912" y="2184308"/>
            <a:ext cx="315434" cy="315434"/>
          </a:xfrm>
          <a:prstGeom prst="rect">
            <a:avLst/>
          </a:prstGeom>
        </p:spPr>
      </p:pic>
      <p:sp>
        <p:nvSpPr>
          <p:cNvPr id="33" name="ZoneTexte 32">
            <a:extLst>
              <a:ext uri="{FF2B5EF4-FFF2-40B4-BE49-F238E27FC236}">
                <a16:creationId xmlns:a16="http://schemas.microsoft.com/office/drawing/2014/main" id="{1BE6FEC3-F52B-D113-064C-BE44A70484C3}"/>
              </a:ext>
            </a:extLst>
          </p:cNvPr>
          <p:cNvSpPr txBox="1"/>
          <p:nvPr/>
        </p:nvSpPr>
        <p:spPr>
          <a:xfrm>
            <a:off x="4067944" y="1167083"/>
            <a:ext cx="2016224" cy="254044"/>
          </a:xfrm>
          <a:prstGeom prst="rect">
            <a:avLst/>
          </a:prstGeom>
          <a:noFill/>
        </p:spPr>
        <p:txBody>
          <a:bodyPr wrap="square" rtlCol="0">
            <a:spAutoFit/>
          </a:bodyPr>
          <a:lstStyle/>
          <a:p>
            <a:pPr algn="ctr"/>
            <a:r>
              <a:rPr lang="fr-FR" sz="1051" b="1" dirty="0"/>
              <a:t>Acteur de la formation</a:t>
            </a:r>
          </a:p>
        </p:txBody>
      </p:sp>
      <p:sp>
        <p:nvSpPr>
          <p:cNvPr id="34" name="ZoneTexte 33">
            <a:extLst>
              <a:ext uri="{FF2B5EF4-FFF2-40B4-BE49-F238E27FC236}">
                <a16:creationId xmlns:a16="http://schemas.microsoft.com/office/drawing/2014/main" id="{FC5FF018-FC47-DF74-F43D-79A3723EC3F7}"/>
              </a:ext>
            </a:extLst>
          </p:cNvPr>
          <p:cNvSpPr txBox="1"/>
          <p:nvPr/>
        </p:nvSpPr>
        <p:spPr>
          <a:xfrm>
            <a:off x="323528" y="2206917"/>
            <a:ext cx="3392456" cy="254044"/>
          </a:xfrm>
          <a:prstGeom prst="rect">
            <a:avLst/>
          </a:prstGeom>
          <a:noFill/>
        </p:spPr>
        <p:txBody>
          <a:bodyPr wrap="square" rtlCol="0">
            <a:spAutoFit/>
          </a:bodyPr>
          <a:lstStyle/>
          <a:p>
            <a:pPr marL="171450" indent="-171450">
              <a:buFont typeface="Arial" panose="020B0604020202020204" pitchFamily="34" charset="0"/>
              <a:buChar char="•"/>
            </a:pPr>
            <a:r>
              <a:rPr lang="fr-FR" sz="1051" dirty="0"/>
              <a:t>Une </a:t>
            </a:r>
            <a:r>
              <a:rPr lang="fr-FR" sz="1051" b="1" dirty="0">
                <a:solidFill>
                  <a:schemeClr val="tx2">
                    <a:lumMod val="40000"/>
                    <a:lumOff val="60000"/>
                  </a:schemeClr>
                </a:solidFill>
              </a:rPr>
              <a:t>communauté d’acteurs locaux engagés</a:t>
            </a:r>
            <a:endParaRPr lang="fr-FR" sz="1051" b="1" i="1" dirty="0">
              <a:solidFill>
                <a:schemeClr val="tx2">
                  <a:lumMod val="40000"/>
                  <a:lumOff val="60000"/>
                </a:schemeClr>
              </a:solidFill>
            </a:endParaRPr>
          </a:p>
        </p:txBody>
      </p:sp>
      <p:sp>
        <p:nvSpPr>
          <p:cNvPr id="35" name="ZoneTexte 34">
            <a:extLst>
              <a:ext uri="{FF2B5EF4-FFF2-40B4-BE49-F238E27FC236}">
                <a16:creationId xmlns:a16="http://schemas.microsoft.com/office/drawing/2014/main" id="{B9F50149-B224-08A7-E198-4715F5BD3B47}"/>
              </a:ext>
            </a:extLst>
          </p:cNvPr>
          <p:cNvSpPr txBox="1"/>
          <p:nvPr/>
        </p:nvSpPr>
        <p:spPr>
          <a:xfrm>
            <a:off x="323528" y="2490156"/>
            <a:ext cx="3392456" cy="254044"/>
          </a:xfrm>
          <a:prstGeom prst="rect">
            <a:avLst/>
          </a:prstGeom>
          <a:noFill/>
        </p:spPr>
        <p:txBody>
          <a:bodyPr wrap="square" rtlCol="0">
            <a:spAutoFit/>
          </a:bodyPr>
          <a:lstStyle/>
          <a:p>
            <a:pPr marL="171450" indent="-171450">
              <a:buFont typeface="Arial" panose="020B0604020202020204" pitchFamily="34" charset="0"/>
              <a:buChar char="•"/>
            </a:pPr>
            <a:r>
              <a:rPr lang="fr-FR" sz="1051" dirty="0"/>
              <a:t>Une </a:t>
            </a:r>
            <a:r>
              <a:rPr lang="fr-FR" sz="1051" b="1" dirty="0">
                <a:solidFill>
                  <a:schemeClr val="tx2">
                    <a:lumMod val="40000"/>
                    <a:lumOff val="60000"/>
                  </a:schemeClr>
                </a:solidFill>
              </a:rPr>
              <a:t>gouvernance partagée</a:t>
            </a:r>
            <a:endParaRPr lang="fr-FR" sz="1051" b="1" i="1" dirty="0">
              <a:solidFill>
                <a:schemeClr val="tx2">
                  <a:lumMod val="40000"/>
                  <a:lumOff val="60000"/>
                </a:schemeClr>
              </a:solidFill>
            </a:endParaRPr>
          </a:p>
        </p:txBody>
      </p:sp>
      <p:sp>
        <p:nvSpPr>
          <p:cNvPr id="36" name="ZoneTexte 35">
            <a:extLst>
              <a:ext uri="{FF2B5EF4-FFF2-40B4-BE49-F238E27FC236}">
                <a16:creationId xmlns:a16="http://schemas.microsoft.com/office/drawing/2014/main" id="{DC8FC46A-B333-4646-26D9-956438EF1716}"/>
              </a:ext>
            </a:extLst>
          </p:cNvPr>
          <p:cNvSpPr txBox="1"/>
          <p:nvPr/>
        </p:nvSpPr>
        <p:spPr>
          <a:xfrm>
            <a:off x="323528" y="2773395"/>
            <a:ext cx="3392456" cy="254044"/>
          </a:xfrm>
          <a:prstGeom prst="rect">
            <a:avLst/>
          </a:prstGeom>
          <a:noFill/>
        </p:spPr>
        <p:txBody>
          <a:bodyPr wrap="square" rtlCol="0">
            <a:spAutoFit/>
          </a:bodyPr>
          <a:lstStyle/>
          <a:p>
            <a:pPr marL="171450" indent="-171450">
              <a:buFont typeface="Arial" panose="020B0604020202020204" pitchFamily="34" charset="0"/>
              <a:buChar char="•"/>
            </a:pPr>
            <a:r>
              <a:rPr lang="fr-FR" sz="1051" dirty="0"/>
              <a:t>Une </a:t>
            </a:r>
            <a:r>
              <a:rPr lang="fr-FR" sz="1051" b="1" dirty="0">
                <a:solidFill>
                  <a:schemeClr val="tx2">
                    <a:lumMod val="40000"/>
                    <a:lumOff val="60000"/>
                  </a:schemeClr>
                </a:solidFill>
              </a:rPr>
              <a:t>hybridation d’activités</a:t>
            </a:r>
            <a:endParaRPr lang="fr-FR" sz="1051" b="1" i="1" dirty="0">
              <a:solidFill>
                <a:schemeClr val="tx2">
                  <a:lumMod val="40000"/>
                  <a:lumOff val="60000"/>
                </a:schemeClr>
              </a:solidFill>
            </a:endParaRPr>
          </a:p>
        </p:txBody>
      </p:sp>
      <p:sp>
        <p:nvSpPr>
          <p:cNvPr id="37" name="ZoneTexte 36">
            <a:extLst>
              <a:ext uri="{FF2B5EF4-FFF2-40B4-BE49-F238E27FC236}">
                <a16:creationId xmlns:a16="http://schemas.microsoft.com/office/drawing/2014/main" id="{D459EE1C-A3FC-4835-AC22-DBA6FDE20329}"/>
              </a:ext>
            </a:extLst>
          </p:cNvPr>
          <p:cNvSpPr txBox="1"/>
          <p:nvPr/>
        </p:nvSpPr>
        <p:spPr>
          <a:xfrm>
            <a:off x="323528" y="3056635"/>
            <a:ext cx="3528392" cy="254044"/>
          </a:xfrm>
          <a:prstGeom prst="rect">
            <a:avLst/>
          </a:prstGeom>
          <a:noFill/>
        </p:spPr>
        <p:txBody>
          <a:bodyPr wrap="square" rtlCol="0">
            <a:spAutoFit/>
          </a:bodyPr>
          <a:lstStyle/>
          <a:p>
            <a:pPr marL="171450" indent="-171450">
              <a:buFont typeface="Arial" panose="020B0604020202020204" pitchFamily="34" charset="0"/>
              <a:buChar char="•"/>
            </a:pPr>
            <a:r>
              <a:rPr lang="fr-FR" sz="1051" dirty="0"/>
              <a:t>Une </a:t>
            </a:r>
            <a:r>
              <a:rPr lang="fr-FR" sz="1051" b="1" dirty="0">
                <a:solidFill>
                  <a:schemeClr val="tx2">
                    <a:lumMod val="40000"/>
                    <a:lumOff val="60000"/>
                  </a:schemeClr>
                </a:solidFill>
              </a:rPr>
              <a:t>dynamique d’expérimentation et d’innovation</a:t>
            </a:r>
            <a:endParaRPr lang="fr-FR" sz="1051" b="1" i="1" dirty="0">
              <a:solidFill>
                <a:schemeClr val="tx2">
                  <a:lumMod val="40000"/>
                  <a:lumOff val="60000"/>
                </a:schemeClr>
              </a:solidFill>
            </a:endParaRPr>
          </a:p>
        </p:txBody>
      </p:sp>
      <p:sp>
        <p:nvSpPr>
          <p:cNvPr id="38" name="Rectangle 37">
            <a:extLst>
              <a:ext uri="{FF2B5EF4-FFF2-40B4-BE49-F238E27FC236}">
                <a16:creationId xmlns:a16="http://schemas.microsoft.com/office/drawing/2014/main" id="{AE053ED7-F017-5186-59BE-BFBAD70301D1}"/>
              </a:ext>
            </a:extLst>
          </p:cNvPr>
          <p:cNvSpPr/>
          <p:nvPr/>
        </p:nvSpPr>
        <p:spPr>
          <a:xfrm>
            <a:off x="6478224" y="1152381"/>
            <a:ext cx="2393033" cy="2183336"/>
          </a:xfrm>
          <a:prstGeom prst="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21D95F10-21E7-79D6-F73B-7669F086D15C}"/>
              </a:ext>
            </a:extLst>
          </p:cNvPr>
          <p:cNvSpPr txBox="1"/>
          <p:nvPr/>
        </p:nvSpPr>
        <p:spPr>
          <a:xfrm>
            <a:off x="6430622" y="1131590"/>
            <a:ext cx="2556224" cy="415755"/>
          </a:xfrm>
          <a:prstGeom prst="rect">
            <a:avLst/>
          </a:prstGeom>
          <a:noFill/>
        </p:spPr>
        <p:txBody>
          <a:bodyPr wrap="square" rtlCol="0">
            <a:spAutoFit/>
          </a:bodyPr>
          <a:lstStyle/>
          <a:p>
            <a:pPr algn="ctr"/>
            <a:r>
              <a:rPr lang="fr-FR" sz="1051" b="1" dirty="0"/>
              <a:t>Peut être enrichi d’une  multiplicité de partenaires pertinents</a:t>
            </a:r>
          </a:p>
        </p:txBody>
      </p:sp>
      <p:sp>
        <p:nvSpPr>
          <p:cNvPr id="40" name="ZoneTexte 39">
            <a:extLst>
              <a:ext uri="{FF2B5EF4-FFF2-40B4-BE49-F238E27FC236}">
                <a16:creationId xmlns:a16="http://schemas.microsoft.com/office/drawing/2014/main" id="{77A26891-D968-733A-4C97-E329805C9399}"/>
              </a:ext>
            </a:extLst>
          </p:cNvPr>
          <p:cNvSpPr txBox="1"/>
          <p:nvPr/>
        </p:nvSpPr>
        <p:spPr>
          <a:xfrm>
            <a:off x="6537797" y="1610150"/>
            <a:ext cx="2282675" cy="1709442"/>
          </a:xfrm>
          <a:prstGeom prst="rect">
            <a:avLst/>
          </a:prstGeom>
          <a:noFill/>
        </p:spPr>
        <p:txBody>
          <a:bodyPr wrap="square" rtlCol="0">
            <a:spAutoFit/>
          </a:bodyPr>
          <a:lstStyle/>
          <a:p>
            <a:pPr marL="171450" indent="-171450" algn="just">
              <a:buFont typeface="Arial" panose="020B0604020202020204" pitchFamily="34" charset="0"/>
              <a:buChar char="•"/>
            </a:pPr>
            <a:r>
              <a:rPr lang="fr-FR" sz="1051" dirty="0"/>
              <a:t>Branches ou filières professionnelles,</a:t>
            </a:r>
          </a:p>
          <a:p>
            <a:pPr marL="171450" indent="-171450" algn="just">
              <a:buFont typeface="Arial" panose="020B0604020202020204" pitchFamily="34" charset="0"/>
              <a:buChar char="•"/>
            </a:pPr>
            <a:r>
              <a:rPr lang="fr-FR" sz="1051" dirty="0"/>
              <a:t>Entreprises, </a:t>
            </a:r>
          </a:p>
          <a:p>
            <a:pPr marL="171450" indent="-171450" algn="just">
              <a:buFont typeface="Arial" panose="020B0604020202020204" pitchFamily="34" charset="0"/>
              <a:buChar char="•"/>
            </a:pPr>
            <a:r>
              <a:rPr lang="fr-FR" sz="1051" dirty="0"/>
              <a:t>Structures de l’insertion par l’activité économique, </a:t>
            </a:r>
          </a:p>
          <a:p>
            <a:pPr marL="171450" indent="-171450" algn="just">
              <a:buFont typeface="Arial" panose="020B0604020202020204" pitchFamily="34" charset="0"/>
              <a:buChar char="•"/>
            </a:pPr>
            <a:r>
              <a:rPr lang="fr-FR" sz="1051" dirty="0"/>
              <a:t>Coopératives d’activité et d’emploi,</a:t>
            </a:r>
          </a:p>
          <a:p>
            <a:pPr marL="171450" indent="-171450" algn="just">
              <a:buFont typeface="Arial" panose="020B0604020202020204" pitchFamily="34" charset="0"/>
              <a:buChar char="•"/>
            </a:pPr>
            <a:r>
              <a:rPr lang="fr-FR" sz="1051" dirty="0"/>
              <a:t>Etablissements d’enseignement scolaire ou supérieur,</a:t>
            </a:r>
          </a:p>
          <a:p>
            <a:pPr marL="171450" indent="-171450" algn="just">
              <a:buFont typeface="Arial" panose="020B0604020202020204" pitchFamily="34" charset="0"/>
              <a:buChar char="•"/>
            </a:pPr>
            <a:r>
              <a:rPr lang="fr-FR" sz="1051" dirty="0"/>
              <a:t>Têtes de réseaux de tiers-lieux</a:t>
            </a:r>
          </a:p>
        </p:txBody>
      </p:sp>
      <p:sp>
        <p:nvSpPr>
          <p:cNvPr id="41" name="ZoneTexte 40">
            <a:extLst>
              <a:ext uri="{FF2B5EF4-FFF2-40B4-BE49-F238E27FC236}">
                <a16:creationId xmlns:a16="http://schemas.microsoft.com/office/drawing/2014/main" id="{18E25D3A-F9C6-5136-F8A5-80830DDD894D}"/>
              </a:ext>
            </a:extLst>
          </p:cNvPr>
          <p:cNvSpPr txBox="1"/>
          <p:nvPr/>
        </p:nvSpPr>
        <p:spPr>
          <a:xfrm>
            <a:off x="910175" y="3723878"/>
            <a:ext cx="7278414" cy="253916"/>
          </a:xfrm>
          <a:prstGeom prst="rect">
            <a:avLst/>
          </a:prstGeom>
          <a:noFill/>
        </p:spPr>
        <p:txBody>
          <a:bodyPr wrap="square" lIns="91440" tIns="45720" rIns="91440" bIns="45720" rtlCol="0" anchor="t">
            <a:spAutoFit/>
          </a:bodyPr>
          <a:lstStyle/>
          <a:p>
            <a:r>
              <a:rPr lang="fr-FR" sz="1050" dirty="0"/>
              <a:t>Les acteurs du collectif doivent justifier d’une existence d’au moins </a:t>
            </a:r>
            <a:r>
              <a:rPr lang="fr-FR" sz="1050" b="1" dirty="0"/>
              <a:t>1 an d’exercice</a:t>
            </a:r>
            <a:endParaRPr lang="fr-FR" sz="1050" dirty="0">
              <a:cs typeface="Arial"/>
            </a:endParaRPr>
          </a:p>
        </p:txBody>
      </p:sp>
      <p:sp>
        <p:nvSpPr>
          <p:cNvPr id="42" name="ZoneTexte 41">
            <a:extLst>
              <a:ext uri="{FF2B5EF4-FFF2-40B4-BE49-F238E27FC236}">
                <a16:creationId xmlns:a16="http://schemas.microsoft.com/office/drawing/2014/main" id="{4FE6C084-E35B-6BFF-1A1A-AB34994E65B3}"/>
              </a:ext>
            </a:extLst>
          </p:cNvPr>
          <p:cNvSpPr txBox="1"/>
          <p:nvPr/>
        </p:nvSpPr>
        <p:spPr>
          <a:xfrm>
            <a:off x="343034" y="898336"/>
            <a:ext cx="8341502" cy="254044"/>
          </a:xfrm>
          <a:prstGeom prst="rect">
            <a:avLst/>
          </a:prstGeom>
          <a:noFill/>
        </p:spPr>
        <p:txBody>
          <a:bodyPr wrap="square" rtlCol="0">
            <a:spAutoFit/>
          </a:bodyPr>
          <a:lstStyle/>
          <a:p>
            <a:r>
              <a:rPr lang="fr-FR" sz="1051" dirty="0"/>
              <a:t>Le collectif doit être composé à minima d’un acteur des tiers-lieux et de la formation</a:t>
            </a:r>
            <a:endParaRPr lang="fr-FR" sz="1051" i="1" dirty="0"/>
          </a:p>
        </p:txBody>
      </p:sp>
      <p:pic>
        <p:nvPicPr>
          <p:cNvPr id="43" name="Image 42">
            <a:extLst>
              <a:ext uri="{FF2B5EF4-FFF2-40B4-BE49-F238E27FC236}">
                <a16:creationId xmlns:a16="http://schemas.microsoft.com/office/drawing/2014/main" id="{C815688B-83B8-2CB9-43C1-E3F69971D017}"/>
              </a:ext>
            </a:extLst>
          </p:cNvPr>
          <p:cNvPicPr>
            <a:picLocks noChangeAspect="1"/>
          </p:cNvPicPr>
          <p:nvPr/>
        </p:nvPicPr>
        <p:blipFill>
          <a:blip r:embed="rId3"/>
          <a:stretch>
            <a:fillRect/>
          </a:stretch>
        </p:blipFill>
        <p:spPr>
          <a:xfrm>
            <a:off x="6156176" y="2184308"/>
            <a:ext cx="315434" cy="315434"/>
          </a:xfrm>
          <a:prstGeom prst="rect">
            <a:avLst/>
          </a:prstGeom>
        </p:spPr>
      </p:pic>
      <p:sp>
        <p:nvSpPr>
          <p:cNvPr id="44" name="Rectangle 43">
            <a:extLst>
              <a:ext uri="{FF2B5EF4-FFF2-40B4-BE49-F238E27FC236}">
                <a16:creationId xmlns:a16="http://schemas.microsoft.com/office/drawing/2014/main" id="{D6EB67D9-E02B-2950-6D33-939005FE42C0}"/>
              </a:ext>
            </a:extLst>
          </p:cNvPr>
          <p:cNvSpPr/>
          <p:nvPr/>
        </p:nvSpPr>
        <p:spPr>
          <a:xfrm>
            <a:off x="827583" y="3723878"/>
            <a:ext cx="8043674" cy="1029384"/>
          </a:xfrm>
          <a:prstGeom prst="rect">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A7798C7A-09A2-6B6D-2366-AED6D4F2C0B5}"/>
              </a:ext>
            </a:extLst>
          </p:cNvPr>
          <p:cNvSpPr txBox="1"/>
          <p:nvPr/>
        </p:nvSpPr>
        <p:spPr>
          <a:xfrm>
            <a:off x="298591" y="3435846"/>
            <a:ext cx="8593889" cy="254044"/>
          </a:xfrm>
          <a:prstGeom prst="rect">
            <a:avLst/>
          </a:prstGeom>
          <a:noFill/>
        </p:spPr>
        <p:txBody>
          <a:bodyPr wrap="square" rtlCol="0">
            <a:spAutoFit/>
          </a:bodyPr>
          <a:lstStyle/>
          <a:p>
            <a:r>
              <a:rPr lang="fr-FR" sz="1051" i="1" dirty="0"/>
              <a:t>Possibilité d’avoir des configurations variées : plusieurs OF et 1 tiers-lieu, multitude d’acteurs de la formation et des tiers-lieux… </a:t>
            </a:r>
          </a:p>
        </p:txBody>
      </p:sp>
      <p:sp>
        <p:nvSpPr>
          <p:cNvPr id="46" name="Titre 6">
            <a:extLst>
              <a:ext uri="{FF2B5EF4-FFF2-40B4-BE49-F238E27FC236}">
                <a16:creationId xmlns:a16="http://schemas.microsoft.com/office/drawing/2014/main" id="{E928872F-4E7C-230B-CC94-847FB77CADB2}"/>
              </a:ext>
            </a:extLst>
          </p:cNvPr>
          <p:cNvSpPr>
            <a:spLocks noGrp="1"/>
          </p:cNvSpPr>
          <p:nvPr>
            <p:ph type="title"/>
          </p:nvPr>
        </p:nvSpPr>
        <p:spPr>
          <a:xfrm>
            <a:off x="1323633" y="263206"/>
            <a:ext cx="6776759" cy="539991"/>
          </a:xfrm>
        </p:spPr>
        <p:txBody>
          <a:bodyPr>
            <a:normAutofit/>
          </a:bodyPr>
          <a:lstStyle/>
          <a:p>
            <a:r>
              <a:rPr lang="fr-FR" u="sng" dirty="0">
                <a:solidFill>
                  <a:srgbClr val="4623C9"/>
                </a:solidFill>
                <a:latin typeface="Public Sans ExtraBold"/>
              </a:rPr>
              <a:t>Zoom sur la composition du collectif :</a:t>
            </a:r>
          </a:p>
        </p:txBody>
      </p:sp>
    </p:spTree>
    <p:extLst>
      <p:ext uri="{BB962C8B-B14F-4D97-AF65-F5344CB8AC3E}">
        <p14:creationId xmlns:p14="http://schemas.microsoft.com/office/powerpoint/2010/main" val="357607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2CF5288-27BE-7029-B414-B9E5762F7FF0}"/>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e la date 5">
            <a:extLst>
              <a:ext uri="{FF2B5EF4-FFF2-40B4-BE49-F238E27FC236}">
                <a16:creationId xmlns:a16="http://schemas.microsoft.com/office/drawing/2014/main" id="{F1572935-0643-15ED-865E-E7FDCFD82325}"/>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sp>
        <p:nvSpPr>
          <p:cNvPr id="7" name="Titre 6">
            <a:extLst>
              <a:ext uri="{FF2B5EF4-FFF2-40B4-BE49-F238E27FC236}">
                <a16:creationId xmlns:a16="http://schemas.microsoft.com/office/drawing/2014/main" id="{88D2B01C-6931-AFAF-D467-022515D8A140}"/>
              </a:ext>
            </a:extLst>
          </p:cNvPr>
          <p:cNvSpPr>
            <a:spLocks noGrp="1"/>
          </p:cNvSpPr>
          <p:nvPr>
            <p:ph type="title"/>
          </p:nvPr>
        </p:nvSpPr>
        <p:spPr>
          <a:xfrm>
            <a:off x="1477633" y="559726"/>
            <a:ext cx="5783024" cy="432161"/>
          </a:xfrm>
        </p:spPr>
        <p:txBody>
          <a:bodyPr>
            <a:normAutofit fontScale="90000"/>
          </a:bodyPr>
          <a:lstStyle/>
          <a:p>
            <a:pPr marL="13970"/>
            <a:r>
              <a:rPr lang="fr-FR" dirty="0">
                <a:cs typeface="Arial"/>
              </a:rPr>
              <a:t>PRECISION SUR LES TIERS LIEUX </a:t>
            </a:r>
          </a:p>
        </p:txBody>
      </p:sp>
      <p:sp>
        <p:nvSpPr>
          <p:cNvPr id="8" name="Espace réservé du pied de page 7">
            <a:extLst>
              <a:ext uri="{FF2B5EF4-FFF2-40B4-BE49-F238E27FC236}">
                <a16:creationId xmlns:a16="http://schemas.microsoft.com/office/drawing/2014/main" id="{99109DFC-B4DA-89AA-EDD2-1CC884053D85}"/>
              </a:ext>
            </a:extLst>
          </p:cNvPr>
          <p:cNvSpPr>
            <a:spLocks noGrp="1"/>
          </p:cNvSpPr>
          <p:nvPr>
            <p:ph type="ftr" sz="quarter" idx="3"/>
          </p:nvPr>
        </p:nvSpPr>
        <p:spPr/>
        <p:txBody>
          <a:bodyPr/>
          <a:lstStyle/>
          <a:p>
            <a:r>
              <a:rPr lang="fr-FR" dirty="0"/>
              <a:t>Délégation générale à l’emploi et à la formation professionnelle</a:t>
            </a:r>
          </a:p>
        </p:txBody>
      </p:sp>
      <p:sp>
        <p:nvSpPr>
          <p:cNvPr id="3" name="ZoneTexte 2">
            <a:extLst>
              <a:ext uri="{FF2B5EF4-FFF2-40B4-BE49-F238E27FC236}">
                <a16:creationId xmlns:a16="http://schemas.microsoft.com/office/drawing/2014/main" id="{E9715743-E100-B3D7-FFD7-296EA73148E0}"/>
              </a:ext>
            </a:extLst>
          </p:cNvPr>
          <p:cNvSpPr txBox="1"/>
          <p:nvPr/>
        </p:nvSpPr>
        <p:spPr>
          <a:xfrm>
            <a:off x="508976" y="1104900"/>
            <a:ext cx="81846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t>De plus </a:t>
            </a:r>
            <a:r>
              <a:rPr lang="en-US" sz="1200" dirty="0" err="1"/>
              <a:t>en</a:t>
            </a:r>
            <a:r>
              <a:rPr lang="en-US" sz="1200" dirty="0"/>
              <a:t> plus </a:t>
            </a:r>
            <a:r>
              <a:rPr lang="en-US" sz="1200" dirty="0" err="1"/>
              <a:t>d'initiatives</a:t>
            </a:r>
            <a:r>
              <a:rPr lang="en-US" sz="1200" dirty="0"/>
              <a:t> </a:t>
            </a:r>
            <a:r>
              <a:rPr lang="en-US" sz="1200" dirty="0" err="1"/>
              <a:t>favorisent</a:t>
            </a:r>
            <a:r>
              <a:rPr lang="en-US" sz="1200" dirty="0"/>
              <a:t> </a:t>
            </a:r>
            <a:r>
              <a:rPr lang="en-US" sz="1200" b="1" dirty="0"/>
              <a:t>le </a:t>
            </a:r>
            <a:r>
              <a:rPr lang="en-US" sz="1200" b="1" dirty="0" err="1"/>
              <a:t>développement</a:t>
            </a:r>
            <a:r>
              <a:rPr lang="en-US" sz="1200" b="1" dirty="0"/>
              <a:t> de </a:t>
            </a:r>
            <a:r>
              <a:rPr lang="en-US" sz="1200" b="1" dirty="0" err="1"/>
              <a:t>lieux</a:t>
            </a:r>
            <a:r>
              <a:rPr lang="en-US" sz="1200" b="1" dirty="0"/>
              <a:t> </a:t>
            </a:r>
            <a:r>
              <a:rPr lang="en-US" sz="1200" b="1" dirty="0" err="1"/>
              <a:t>partagés</a:t>
            </a:r>
            <a:r>
              <a:rPr lang="en-US" sz="1200" b="1" dirty="0"/>
              <a:t>, </a:t>
            </a:r>
            <a:r>
              <a:rPr lang="en-US" sz="1200" b="1" dirty="0" err="1"/>
              <a:t>ouverts</a:t>
            </a:r>
            <a:r>
              <a:rPr lang="en-US" sz="1200" b="1" dirty="0"/>
              <a:t>, </a:t>
            </a:r>
            <a:r>
              <a:rPr lang="en-US" sz="1200" b="1" dirty="0" err="1"/>
              <a:t>accessibles</a:t>
            </a:r>
            <a:r>
              <a:rPr lang="en-US" sz="1200" b="1" dirty="0"/>
              <a:t>, </a:t>
            </a:r>
            <a:r>
              <a:rPr lang="en-US" sz="1200" b="1" dirty="0" err="1"/>
              <a:t>répondant</a:t>
            </a:r>
            <a:r>
              <a:rPr lang="en-US" sz="1200" b="1" dirty="0"/>
              <a:t> aux </a:t>
            </a:r>
            <a:r>
              <a:rPr lang="en-US" sz="1200" b="1" dirty="0" err="1"/>
              <a:t>besoins</a:t>
            </a:r>
            <a:r>
              <a:rPr lang="en-US" sz="1200" b="1" dirty="0"/>
              <a:t> du </a:t>
            </a:r>
            <a:r>
              <a:rPr lang="en-US" sz="1200" b="1" dirty="0" err="1"/>
              <a:t>territoire</a:t>
            </a:r>
            <a:r>
              <a:rPr lang="en-US" sz="1200" b="1" dirty="0"/>
              <a:t>, </a:t>
            </a:r>
            <a:r>
              <a:rPr lang="en-US" sz="1200" b="1" dirty="0" err="1"/>
              <a:t>hybridant</a:t>
            </a:r>
            <a:r>
              <a:rPr lang="en-US" sz="1200" b="1" dirty="0"/>
              <a:t> </a:t>
            </a:r>
            <a:r>
              <a:rPr lang="en-US" sz="1200" b="1" dirty="0" err="1"/>
              <a:t>leurs</a:t>
            </a:r>
            <a:r>
              <a:rPr lang="en-US" sz="1200" b="1" dirty="0"/>
              <a:t> </a:t>
            </a:r>
            <a:r>
              <a:rPr lang="en-US" sz="1200" b="1" dirty="0" err="1"/>
              <a:t>ressources</a:t>
            </a:r>
            <a:r>
              <a:rPr lang="en-US" sz="1200" b="1" dirty="0"/>
              <a:t>, </a:t>
            </a:r>
            <a:r>
              <a:rPr lang="en-US" sz="1200" b="1" dirty="0" err="1"/>
              <a:t>centrés</a:t>
            </a:r>
            <a:r>
              <a:rPr lang="en-US" sz="1200" b="1" dirty="0"/>
              <a:t> sur </a:t>
            </a:r>
            <a:r>
              <a:rPr lang="en-US" sz="1200" b="1" dirty="0" err="1"/>
              <a:t>l’usager·e</a:t>
            </a:r>
            <a:r>
              <a:rPr lang="en-US" sz="1200" b="1" dirty="0"/>
              <a:t> et </a:t>
            </a:r>
            <a:r>
              <a:rPr lang="en-US" sz="1200" b="1" dirty="0" err="1"/>
              <a:t>dont</a:t>
            </a:r>
            <a:r>
              <a:rPr lang="en-US" sz="1200" b="1" dirty="0"/>
              <a:t> le </a:t>
            </a:r>
            <a:r>
              <a:rPr lang="en-US" sz="1200" b="1" dirty="0" err="1"/>
              <a:t>modèle</a:t>
            </a:r>
            <a:r>
              <a:rPr lang="en-US" sz="1200" b="1" dirty="0"/>
              <a:t> </a:t>
            </a:r>
            <a:r>
              <a:rPr lang="en-US" sz="1200" b="1" dirty="0" err="1"/>
              <a:t>est</a:t>
            </a:r>
            <a:r>
              <a:rPr lang="en-US" sz="1200" b="1" dirty="0"/>
              <a:t> </a:t>
            </a:r>
            <a:r>
              <a:rPr lang="en-US" sz="1200" b="1" dirty="0" err="1"/>
              <a:t>évolutif</a:t>
            </a:r>
            <a:r>
              <a:rPr lang="en-US" sz="1200" dirty="0"/>
              <a:t>. </a:t>
            </a:r>
            <a:endParaRPr lang="en-US" sz="1200" b="1" dirty="0"/>
          </a:p>
          <a:p>
            <a:pPr algn="just"/>
            <a:r>
              <a:rPr lang="en-US" sz="1200" dirty="0" err="1"/>
              <a:t>Ces</a:t>
            </a:r>
            <a:r>
              <a:rPr lang="en-US" sz="1200" dirty="0"/>
              <a:t> </a:t>
            </a:r>
            <a:r>
              <a:rPr lang="en-US" sz="1200" dirty="0" err="1"/>
              <a:t>espac</a:t>
            </a:r>
            <a:r>
              <a:rPr lang="en-US" sz="1200" b="1" dirty="0" err="1"/>
              <a:t>es</a:t>
            </a:r>
            <a:r>
              <a:rPr lang="en-US" sz="1200" b="1" dirty="0"/>
              <a:t> </a:t>
            </a:r>
            <a:r>
              <a:rPr lang="en-US" sz="1200" b="1" dirty="0" err="1"/>
              <a:t>intermédiaires</a:t>
            </a:r>
            <a:r>
              <a:rPr lang="en-US" sz="1200" b="1" dirty="0"/>
              <a:t> entre le domicile, le lieu </a:t>
            </a:r>
            <a:r>
              <a:rPr lang="en-US" sz="1200" b="1" dirty="0" err="1"/>
              <a:t>d’apprentissage</a:t>
            </a:r>
            <a:r>
              <a:rPr lang="en-US" sz="1200" b="1" dirty="0"/>
              <a:t> et le lieu de travail</a:t>
            </a:r>
            <a:r>
              <a:rPr lang="en-US" sz="1200" dirty="0"/>
              <a:t>, dans </a:t>
            </a:r>
            <a:r>
              <a:rPr lang="en-US" sz="1200" dirty="0" err="1"/>
              <a:t>lesquels</a:t>
            </a:r>
            <a:r>
              <a:rPr lang="en-US" sz="1200" dirty="0"/>
              <a:t> </a:t>
            </a:r>
            <a:r>
              <a:rPr lang="en-US" sz="1200" dirty="0" err="1"/>
              <a:t>s’épanouissent</a:t>
            </a:r>
            <a:r>
              <a:rPr lang="en-US" sz="1200" dirty="0"/>
              <a:t> des </a:t>
            </a:r>
            <a:r>
              <a:rPr lang="en-US" sz="1200" dirty="0" err="1"/>
              <a:t>communautés</a:t>
            </a:r>
            <a:r>
              <a:rPr lang="en-US" sz="1200" dirty="0"/>
              <a:t> </a:t>
            </a:r>
            <a:r>
              <a:rPr lang="en-US" sz="1200" dirty="0" err="1"/>
              <a:t>d’usager·e·s</a:t>
            </a:r>
            <a:r>
              <a:rPr lang="en-US" sz="1200" dirty="0"/>
              <a:t>, </a:t>
            </a:r>
            <a:r>
              <a:rPr lang="en-US" sz="1200" dirty="0" err="1"/>
              <a:t>s’identifient</a:t>
            </a:r>
            <a:r>
              <a:rPr lang="en-US" sz="1200" dirty="0"/>
              <a:t> </a:t>
            </a:r>
            <a:r>
              <a:rPr lang="en-US" sz="1200" dirty="0" err="1"/>
              <a:t>souvent</a:t>
            </a:r>
            <a:r>
              <a:rPr lang="en-US" sz="1200" dirty="0"/>
              <a:t> </a:t>
            </a:r>
            <a:r>
              <a:rPr lang="en-US" sz="1200" dirty="0" err="1"/>
              <a:t>comme</a:t>
            </a:r>
            <a:r>
              <a:rPr lang="en-US" sz="1200" dirty="0"/>
              <a:t> des « Tiers-Lieux ». </a:t>
            </a:r>
            <a:endParaRPr lang="en-US" sz="1200" b="1">
              <a:cs typeface="Arial"/>
            </a:endParaRPr>
          </a:p>
        </p:txBody>
      </p:sp>
      <p:pic>
        <p:nvPicPr>
          <p:cNvPr id="5" name="Image 8">
            <a:extLst>
              <a:ext uri="{FF2B5EF4-FFF2-40B4-BE49-F238E27FC236}">
                <a16:creationId xmlns:a16="http://schemas.microsoft.com/office/drawing/2014/main" id="{3576C767-FC37-286A-50DC-57B735D50AC4}"/>
              </a:ext>
            </a:extLst>
          </p:cNvPr>
          <p:cNvPicPr>
            <a:picLocks noChangeAspect="1"/>
          </p:cNvPicPr>
          <p:nvPr/>
        </p:nvPicPr>
        <p:blipFill>
          <a:blip r:embed="rId2"/>
          <a:stretch>
            <a:fillRect/>
          </a:stretch>
        </p:blipFill>
        <p:spPr>
          <a:xfrm>
            <a:off x="1507881" y="1972378"/>
            <a:ext cx="5791199" cy="2752050"/>
          </a:xfrm>
          <a:prstGeom prst="rect">
            <a:avLst/>
          </a:prstGeom>
        </p:spPr>
      </p:pic>
    </p:spTree>
    <p:extLst>
      <p:ext uri="{BB962C8B-B14F-4D97-AF65-F5344CB8AC3E}">
        <p14:creationId xmlns:p14="http://schemas.microsoft.com/office/powerpoint/2010/main" val="11551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A1F3202-BB44-B1AE-4C31-519098214EB9}"/>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e la date 5">
            <a:extLst>
              <a:ext uri="{FF2B5EF4-FFF2-40B4-BE49-F238E27FC236}">
                <a16:creationId xmlns:a16="http://schemas.microsoft.com/office/drawing/2014/main" id="{BC29C2A6-1340-BDE3-4C0F-21ED058FBE48}"/>
              </a:ext>
            </a:extLst>
          </p:cNvPr>
          <p:cNvSpPr>
            <a:spLocks noGrp="1"/>
          </p:cNvSpPr>
          <p:nvPr>
            <p:ph type="dt" sz="half" idx="2"/>
          </p:nvPr>
        </p:nvSpPr>
        <p:spPr/>
        <p:txBody>
          <a:bodyPr/>
          <a:lstStyle/>
          <a:p>
            <a:fld id="{251C71F6-E0A6-1740-B64F-38F332886BAF}" type="datetime1">
              <a:rPr lang="fr-FR" cap="all" smtClean="0"/>
              <a:pPr/>
              <a:t>30/05/2023</a:t>
            </a:fld>
            <a:endParaRPr lang="fr-FR" cap="all" dirty="0"/>
          </a:p>
        </p:txBody>
      </p:sp>
      <p:pic>
        <p:nvPicPr>
          <p:cNvPr id="10" name="Image 9" descr="Une image contenant carte&#10;&#10;Description générée automatiquement">
            <a:extLst>
              <a:ext uri="{FF2B5EF4-FFF2-40B4-BE49-F238E27FC236}">
                <a16:creationId xmlns:a16="http://schemas.microsoft.com/office/drawing/2014/main" id="{624785EB-9703-85F5-A534-26F5BE89222D}"/>
              </a:ext>
            </a:extLst>
          </p:cNvPr>
          <p:cNvPicPr>
            <a:picLocks noChangeAspect="1"/>
          </p:cNvPicPr>
          <p:nvPr/>
        </p:nvPicPr>
        <p:blipFill>
          <a:blip r:embed="rId2"/>
          <a:stretch>
            <a:fillRect/>
          </a:stretch>
        </p:blipFill>
        <p:spPr>
          <a:xfrm>
            <a:off x="323850" y="855533"/>
            <a:ext cx="5475028" cy="3807138"/>
          </a:xfrm>
          <a:prstGeom prst="rect">
            <a:avLst/>
          </a:prstGeom>
        </p:spPr>
      </p:pic>
      <p:sp>
        <p:nvSpPr>
          <p:cNvPr id="11" name="Rectangle 10">
            <a:extLst>
              <a:ext uri="{FF2B5EF4-FFF2-40B4-BE49-F238E27FC236}">
                <a16:creationId xmlns:a16="http://schemas.microsoft.com/office/drawing/2014/main" id="{68677C13-9B58-62E1-AB1F-94921D34E8B6}"/>
              </a:ext>
            </a:extLst>
          </p:cNvPr>
          <p:cNvSpPr/>
          <p:nvPr/>
        </p:nvSpPr>
        <p:spPr>
          <a:xfrm>
            <a:off x="6283442" y="1995686"/>
            <a:ext cx="2465271" cy="1152128"/>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112 tiers-lieux déclarés au dernier recensement FTL - BFC</a:t>
            </a:r>
          </a:p>
        </p:txBody>
      </p:sp>
      <p:sp>
        <p:nvSpPr>
          <p:cNvPr id="15" name="ZoneTexte 14">
            <a:extLst>
              <a:ext uri="{FF2B5EF4-FFF2-40B4-BE49-F238E27FC236}">
                <a16:creationId xmlns:a16="http://schemas.microsoft.com/office/drawing/2014/main" id="{E19210E5-4D31-E097-8790-16CD1B950CF0}"/>
              </a:ext>
            </a:extLst>
          </p:cNvPr>
          <p:cNvSpPr txBox="1"/>
          <p:nvPr/>
        </p:nvSpPr>
        <p:spPr>
          <a:xfrm>
            <a:off x="1115616" y="360001"/>
            <a:ext cx="6046870" cy="477054"/>
          </a:xfrm>
          <a:prstGeom prst="rect">
            <a:avLst/>
          </a:prstGeom>
          <a:noFill/>
        </p:spPr>
        <p:txBody>
          <a:bodyPr wrap="square" rtlCol="0">
            <a:spAutoFit/>
          </a:bodyPr>
          <a:lstStyle/>
          <a:p>
            <a:r>
              <a:rPr lang="fr-FR" sz="2500" b="1" u="sng" dirty="0">
                <a:solidFill>
                  <a:srgbClr val="4623C9"/>
                </a:solidFill>
                <a:latin typeface="Public Sans ExtraBold"/>
                <a:ea typeface="+mj-ea"/>
                <a:cs typeface="+mj-cs"/>
              </a:rPr>
              <a:t>Implantation des tiers-lieux en BFC</a:t>
            </a:r>
          </a:p>
        </p:txBody>
      </p:sp>
    </p:spTree>
    <p:extLst>
      <p:ext uri="{BB962C8B-B14F-4D97-AF65-F5344CB8AC3E}">
        <p14:creationId xmlns:p14="http://schemas.microsoft.com/office/powerpoint/2010/main" val="139163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p:cNvPicPr/>
          <p:nvPr/>
        </p:nvPicPr>
        <p:blipFill>
          <a:blip r:embed="rId2"/>
          <a:stretch/>
        </p:blipFill>
        <p:spPr>
          <a:xfrm>
            <a:off x="1260000" y="0"/>
            <a:ext cx="7739280" cy="5138280"/>
          </a:xfrm>
          <a:prstGeom prst="rect">
            <a:avLst/>
          </a:prstGeom>
          <a:ln w="0">
            <a:solidFill>
              <a:srgbClr val="3465A4"/>
            </a:solidFill>
          </a:ln>
        </p:spPr>
      </p:pic>
      <p:pic>
        <p:nvPicPr>
          <p:cNvPr id="42" name="Forme1"/>
          <p:cNvPicPr/>
          <p:nvPr/>
        </p:nvPicPr>
        <p:blipFill>
          <a:blip r:embed="rId3"/>
          <a:stretch/>
        </p:blipFill>
        <p:spPr>
          <a:xfrm>
            <a:off x="252494" y="926079"/>
            <a:ext cx="696960" cy="679680"/>
          </a:xfrm>
          <a:prstGeom prst="rect">
            <a:avLst/>
          </a:prstGeom>
          <a:ln w="0">
            <a:noFill/>
          </a:ln>
        </p:spPr>
      </p:pic>
      <p:sp>
        <p:nvSpPr>
          <p:cNvPr id="2" name="Rectangle 1">
            <a:extLst>
              <a:ext uri="{FF2B5EF4-FFF2-40B4-BE49-F238E27FC236}">
                <a16:creationId xmlns:a16="http://schemas.microsoft.com/office/drawing/2014/main" id="{00DBEBE9-D280-F784-4C93-29E2EB836CDC}"/>
              </a:ext>
            </a:extLst>
          </p:cNvPr>
          <p:cNvSpPr/>
          <p:nvPr/>
        </p:nvSpPr>
        <p:spPr>
          <a:xfrm>
            <a:off x="144720" y="1851670"/>
            <a:ext cx="1115280"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Tiers lieux labellisés par l’Etat</a:t>
            </a:r>
          </a:p>
        </p:txBody>
      </p:sp>
    </p:spTree>
  </p:cSld>
  <p:clrMapOvr>
    <a:masterClrMapping/>
  </p:clrMapOvr>
</p:sld>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resentation ppt_DGEFP.pptx" id="{2F98EFB1-3704-4850-8A11-334153CE5179}" vid="{FDF0AFB0-97E2-43C8-ACFE-80774EF2B0B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7F58B560718E4BBFBDA42841A3E144" ma:contentTypeVersion="2" ma:contentTypeDescription="Crée un document." ma:contentTypeScope="" ma:versionID="81f99e8484e00f5183d9952c0695df75">
  <xsd:schema xmlns:xsd="http://www.w3.org/2001/XMLSchema" xmlns:xs="http://www.w3.org/2001/XMLSchema" xmlns:p="http://schemas.microsoft.com/office/2006/metadata/properties" xmlns:ns2="b39fd0eb-e89a-40e7-9d37-8347a1f95b5c" targetNamespace="http://schemas.microsoft.com/office/2006/metadata/properties" ma:root="true" ma:fieldsID="29fc5121699b0a892653f5873d7944b5" ns2:_="">
    <xsd:import namespace="b39fd0eb-e89a-40e7-9d37-8347a1f95b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fd0eb-e89a-40e7-9d37-8347a1f95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F2023-07A8-4B86-BA7C-0C153B51C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fd0eb-e89a-40e7-9d37-8347a1f95b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957F45-9895-4632-82DE-6781CA4BD9CF}">
  <ds:schemaRefs>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purl.org/dc/terms/"/>
    <ds:schemaRef ds:uri="b39fd0eb-e89a-40e7-9d37-8347a1f95b5c"/>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FE392E72-DB6A-4B29-9BB1-F123F6582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12384</TotalTime>
  <Words>2046</Words>
  <Application>Microsoft Office PowerPoint</Application>
  <PresentationFormat>Affichage à l'écran (16:9)</PresentationFormat>
  <Paragraphs>239</Paragraphs>
  <Slides>17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Public Sans ExtraBold</vt:lpstr>
      <vt:lpstr>Times New Roman</vt:lpstr>
      <vt:lpstr>Wingdings</vt:lpstr>
      <vt:lpstr>TEMPLATE_INTITULE_OFFICIEL</vt:lpstr>
      <vt:lpstr>  DREETS B.F.C AAP DEFFINOV 2023   PRESENTATION DU 25 MAI 2023 AUX ACTEURS ET POTENTIELS  PORTEURS DE PROJETS</vt:lpstr>
      <vt:lpstr>Présentation PowerPoint</vt:lpstr>
      <vt:lpstr>Contexte de l’AAP DEFFINOV Tiers-lieux :</vt:lpstr>
      <vt:lpstr>Les enjeux de DEFFINOV :</vt:lpstr>
      <vt:lpstr>Les deux axes de l’AAP :</vt:lpstr>
      <vt:lpstr>Zoom sur la composition du collectif :</vt:lpstr>
      <vt:lpstr>PRECISION SUR LES TIERS LIEUX </vt:lpstr>
      <vt:lpstr>Présentation PowerPoint</vt:lpstr>
      <vt:lpstr>Présentation PowerPoint</vt:lpstr>
      <vt:lpstr>Présentation PowerPoint</vt:lpstr>
      <vt:lpstr>AAP DEFFINOV Bourgogne-Franche-Comté</vt:lpstr>
      <vt:lpstr>Choix du régime des minimis</vt:lpstr>
      <vt:lpstr> :</vt:lpstr>
      <vt:lpstr>Exemple de projets déployés dans d’autres régions</vt:lpstr>
      <vt:lpstr>Présentation PowerPoint</vt:lpstr>
      <vt:lpstr>7 priorités régionales :</vt:lpstr>
      <vt:lpstr>Présentation PowerPoint</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Potdefer Nicolas</dc:creator>
  <cp:lastModifiedBy>FROIDEVAUX, Barbara (DREETS-BFC)</cp:lastModifiedBy>
  <cp:revision>218</cp:revision>
  <dcterms:created xsi:type="dcterms:W3CDTF">2020-04-07T14:52:41Z</dcterms:created>
  <dcterms:modified xsi:type="dcterms:W3CDTF">2023-05-30T13:39:47Z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0x0101008B7F58B560718E4BBFBDA42841A3E144</vt:lpwstr>
  </property>
  <property fmtid="{D5CDD505-2E9C-101B-9397-08002B2CF9AE}" pid="3" name="PACo_NiveauDeConfidentialite">
    <vt:lpwstr>1;#Public|43a73bf0-6fa9-439e-9f01-0c858cc75030</vt:lpwstr>
  </property>
  <property fmtid="{D5CDD505-2E9C-101B-9397-08002B2CF9AE}" pid="4" name="_dlc_DocIdItemGuid">
    <vt:lpwstr>ad3b1148-4efd-4ba1-bba7-247d0fd5fb87</vt:lpwstr>
  </property>
</Properties>
</file>