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3" r:id="rId5"/>
    <p:sldMasterId id="2147483822" r:id="rId6"/>
  </p:sldMasterIdLst>
  <p:notesMasterIdLst>
    <p:notesMasterId r:id="rId18"/>
  </p:notesMasterIdLst>
  <p:handoutMasterIdLst>
    <p:handoutMasterId r:id="rId19"/>
  </p:handoutMasterIdLst>
  <p:sldIdLst>
    <p:sldId id="263" r:id="rId7"/>
    <p:sldId id="291" r:id="rId8"/>
    <p:sldId id="292" r:id="rId9"/>
    <p:sldId id="280" r:id="rId10"/>
    <p:sldId id="293" r:id="rId11"/>
    <p:sldId id="276" r:id="rId12"/>
    <p:sldId id="294" r:id="rId13"/>
    <p:sldId id="288" r:id="rId14"/>
    <p:sldId id="295" r:id="rId15"/>
    <p:sldId id="286" r:id="rId16"/>
    <p:sldId id="285" r:id="rId17"/>
  </p:sldIdLst>
  <p:sldSz cx="9144000" cy="5143500" type="screen16x9"/>
  <p:notesSz cx="9926638"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445E58-46EB-8B13-AE85-FF31E5090238}" name="BILLAUD, Stève (DGT/SDAT)" initials="SB" userId="S::steve.billaud@travail.gouv.fr::1d3029c9-792e-4a4e-afe1-bbb94126381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IBOLI, Cécile (DGT)" initials="RC(" lastIdx="1" clrIdx="0">
    <p:extLst>
      <p:ext uri="{19B8F6BF-5375-455C-9EA6-DF929625EA0E}">
        <p15:presenceInfo xmlns:p15="http://schemas.microsoft.com/office/powerpoint/2012/main" userId="S-1-5-21-27022435-3177379373-3347635678-1128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96265" autoAdjust="0"/>
  </p:normalViewPr>
  <p:slideViewPr>
    <p:cSldViewPr showGuides="1">
      <p:cViewPr varScale="1">
        <p:scale>
          <a:sx n="85" d="100"/>
          <a:sy n="85" d="100"/>
        </p:scale>
        <p:origin x="906" y="84"/>
      </p:cViewPr>
      <p:guideLst>
        <p:guide orient="horz" pos="1620"/>
        <p:guide orient="horz" pos="191"/>
        <p:guide orient="horz" pos="854"/>
        <p:guide orient="horz" pos="821"/>
        <p:guide orient="horz" pos="3049"/>
        <p:guide orient="horz" pos="3151"/>
        <p:guide pos="2880"/>
        <p:guide pos="476"/>
        <p:guide pos="5193"/>
        <p:guide pos="546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7" d="100"/>
          <a:sy n="97" d="100"/>
        </p:scale>
        <p:origin x="368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4302625" cy="34026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1697" y="1"/>
            <a:ext cx="4302625" cy="340265"/>
          </a:xfrm>
          <a:prstGeom prst="rect">
            <a:avLst/>
          </a:prstGeom>
        </p:spPr>
        <p:txBody>
          <a:bodyPr vert="horz" lIns="91440" tIns="45720" rIns="91440" bIns="45720" rtlCol="0"/>
          <a:lstStyle>
            <a:lvl1pPr algn="r">
              <a:defRPr sz="1200"/>
            </a:lvl1pPr>
          </a:lstStyle>
          <a:p>
            <a:fld id="{70F1C134-6206-49D1-8A91-5CB4F4905C3E}" type="datetimeFigureOut">
              <a:rPr lang="fr-FR" smtClean="0"/>
              <a:t>01/07/2026</a:t>
            </a:fld>
            <a:endParaRPr lang="fr-FR"/>
          </a:p>
        </p:txBody>
      </p:sp>
      <p:sp>
        <p:nvSpPr>
          <p:cNvPr id="4" name="Espace réservé du pied de page 3"/>
          <p:cNvSpPr>
            <a:spLocks noGrp="1"/>
          </p:cNvSpPr>
          <p:nvPr>
            <p:ph type="ftr" sz="quarter" idx="2"/>
          </p:nvPr>
        </p:nvSpPr>
        <p:spPr>
          <a:xfrm>
            <a:off x="0" y="6457411"/>
            <a:ext cx="4302625" cy="34026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1697" y="6457411"/>
            <a:ext cx="4302625" cy="340265"/>
          </a:xfrm>
          <a:prstGeom prst="rect">
            <a:avLst/>
          </a:prstGeom>
        </p:spPr>
        <p:txBody>
          <a:bodyPr vert="horz" lIns="91440" tIns="45720" rIns="91440" bIns="45720" rtlCol="0" anchor="b"/>
          <a:lstStyle>
            <a:lvl1pPr algn="r">
              <a:defRPr sz="1200"/>
            </a:lvl1pPr>
          </a:lstStyle>
          <a:p>
            <a:fld id="{68C843F9-D3DA-4843-A4D7-B5116B353D4A}" type="slidenum">
              <a:rPr lang="fr-FR" smtClean="0"/>
              <a:t>‹N°›</a:t>
            </a:fld>
            <a:endParaRPr lang="fr-FR"/>
          </a:p>
        </p:txBody>
      </p:sp>
    </p:spTree>
    <p:extLst>
      <p:ext uri="{BB962C8B-B14F-4D97-AF65-F5344CB8AC3E}">
        <p14:creationId xmlns:p14="http://schemas.microsoft.com/office/powerpoint/2010/main" val="2653434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0"/>
            <a:ext cx="4301543" cy="339884"/>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5622800" y="0"/>
            <a:ext cx="4301543" cy="339884"/>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01/07/2026</a:t>
            </a:fld>
            <a:endParaRPr lang="fr-FR" dirty="0"/>
          </a:p>
        </p:txBody>
      </p:sp>
      <p:sp>
        <p:nvSpPr>
          <p:cNvPr id="4" name="Espace réservé de l'image des diapositives 3"/>
          <p:cNvSpPr>
            <a:spLocks noGrp="1" noRot="1" noChangeAspect="1"/>
          </p:cNvSpPr>
          <p:nvPr>
            <p:ph type="sldImg" idx="2"/>
          </p:nvPr>
        </p:nvSpPr>
        <p:spPr>
          <a:xfrm>
            <a:off x="2697163" y="509588"/>
            <a:ext cx="4532312" cy="2549525"/>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2" y="6456611"/>
            <a:ext cx="4301543" cy="339884"/>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5622800" y="6456611"/>
            <a:ext cx="4301543" cy="339884"/>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1</a:t>
            </a:fld>
            <a:endParaRPr lang="fr-FR" dirty="0"/>
          </a:p>
        </p:txBody>
      </p:sp>
    </p:spTree>
    <p:extLst>
      <p:ext uri="{BB962C8B-B14F-4D97-AF65-F5344CB8AC3E}">
        <p14:creationId xmlns:p14="http://schemas.microsoft.com/office/powerpoint/2010/main" val="2919651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a:xfrm>
            <a:off x="992665" y="3228896"/>
            <a:ext cx="7941310" cy="3058954"/>
          </a:xfrm>
          <a:prstGeom prst="rect">
            <a:avLst/>
          </a:prstGeom>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2</a:t>
            </a:fld>
            <a:endParaRPr lang="fr-FR" dirty="0"/>
          </a:p>
        </p:txBody>
      </p:sp>
    </p:spTree>
    <p:extLst>
      <p:ext uri="{BB962C8B-B14F-4D97-AF65-F5344CB8AC3E}">
        <p14:creationId xmlns:p14="http://schemas.microsoft.com/office/powerpoint/2010/main" val="3364244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D6ECD-20D3-EC91-5B39-F953BB0BFAE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0546E5B-9F9E-6605-0BE8-A2D31CE849C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690E4E2-24C8-36CA-AD83-C98DE1A1626F}"/>
              </a:ext>
            </a:extLst>
          </p:cNvPr>
          <p:cNvSpPr>
            <a:spLocks noGrp="1"/>
          </p:cNvSpPr>
          <p:nvPr>
            <p:ph type="body" idx="1"/>
          </p:nvPr>
        </p:nvSpPr>
        <p:spPr>
          <a:xfrm>
            <a:off x="992665" y="3228896"/>
            <a:ext cx="7941310" cy="3058954"/>
          </a:xfrm>
          <a:prstGeom prst="rect">
            <a:avLst/>
          </a:prstGeom>
        </p:spPr>
        <p:txBody>
          <a:bodyPr>
            <a:normAutofit/>
          </a:bodyPr>
          <a:lstStyle/>
          <a:p>
            <a:endParaRPr lang="fr-FR" dirty="0"/>
          </a:p>
        </p:txBody>
      </p:sp>
      <p:sp>
        <p:nvSpPr>
          <p:cNvPr id="4" name="Espace réservé du numéro de diapositive 3">
            <a:extLst>
              <a:ext uri="{FF2B5EF4-FFF2-40B4-BE49-F238E27FC236}">
                <a16:creationId xmlns:a16="http://schemas.microsoft.com/office/drawing/2014/main" id="{C54F2DB4-7719-2D31-148C-212529B99724}"/>
              </a:ext>
            </a:extLst>
          </p:cNvPr>
          <p:cNvSpPr>
            <a:spLocks noGrp="1"/>
          </p:cNvSpPr>
          <p:nvPr>
            <p:ph type="sldNum" sz="quarter" idx="10"/>
          </p:nvPr>
        </p:nvSpPr>
        <p:spPr/>
        <p:txBody>
          <a:bodyPr/>
          <a:lstStyle/>
          <a:p>
            <a:fld id="{1B06CD8F-B7ED-4A05-9FB1-A01CC0EF02CC}" type="slidenum">
              <a:rPr lang="fr-FR" smtClean="0"/>
              <a:pPr/>
              <a:t>3</a:t>
            </a:fld>
            <a:endParaRPr lang="fr-FR" dirty="0"/>
          </a:p>
        </p:txBody>
      </p:sp>
    </p:spTree>
    <p:extLst>
      <p:ext uri="{BB962C8B-B14F-4D97-AF65-F5344CB8AC3E}">
        <p14:creationId xmlns:p14="http://schemas.microsoft.com/office/powerpoint/2010/main" val="37173091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4</a:t>
            </a:fld>
            <a:endParaRPr lang="fr-FR" dirty="0"/>
          </a:p>
        </p:txBody>
      </p:sp>
    </p:spTree>
    <p:extLst>
      <p:ext uri="{BB962C8B-B14F-4D97-AF65-F5344CB8AC3E}">
        <p14:creationId xmlns:p14="http://schemas.microsoft.com/office/powerpoint/2010/main" val="353517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a:xfrm>
            <a:off x="992665" y="3228896"/>
            <a:ext cx="7941310" cy="3058954"/>
          </a:xfrm>
          <a:prstGeom prst="rect">
            <a:avLst/>
          </a:prstGeom>
        </p:spPr>
        <p:txBody>
          <a:bodyPr/>
          <a:lstStyle/>
          <a:p>
            <a:endParaRPr lang="fr-FR"/>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5</a:t>
            </a:fld>
            <a:endParaRPr lang="fr-FR" dirty="0"/>
          </a:p>
        </p:txBody>
      </p:sp>
    </p:spTree>
    <p:extLst>
      <p:ext uri="{BB962C8B-B14F-4D97-AF65-F5344CB8AC3E}">
        <p14:creationId xmlns:p14="http://schemas.microsoft.com/office/powerpoint/2010/main" val="848558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6</a:t>
            </a:fld>
            <a:endParaRPr lang="fr-FR" dirty="0"/>
          </a:p>
        </p:txBody>
      </p:sp>
    </p:spTree>
    <p:extLst>
      <p:ext uri="{BB962C8B-B14F-4D97-AF65-F5344CB8AC3E}">
        <p14:creationId xmlns:p14="http://schemas.microsoft.com/office/powerpoint/2010/main" val="3550502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8</a:t>
            </a:fld>
            <a:endParaRPr lang="fr-FR" dirty="0"/>
          </a:p>
        </p:txBody>
      </p:sp>
    </p:spTree>
    <p:extLst>
      <p:ext uri="{BB962C8B-B14F-4D97-AF65-F5344CB8AC3E}">
        <p14:creationId xmlns:p14="http://schemas.microsoft.com/office/powerpoint/2010/main" val="8994048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a:xfrm>
            <a:off x="992665" y="3228896"/>
            <a:ext cx="7941310" cy="3058954"/>
          </a:xfrm>
          <a:prstGeom prst="rect">
            <a:avLst/>
          </a:prstGeom>
        </p:spPr>
        <p:txBody>
          <a:bodyPr/>
          <a:lstStyle/>
          <a:p>
            <a:endParaRPr lang="fr-F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06CD8F-B7ED-4A05-9FB1-A01CC0EF02CC}" type="slidenum">
              <a:rPr kumimoji="0" lang="fr-FR" sz="1200" b="0" i="0" u="none" strike="noStrike" kern="1200" cap="none" spc="0" normalizeH="0" baseline="0" noProof="0" smtClean="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FR" sz="1200" b="0" i="0" u="none" strike="noStrike" kern="1200" cap="none" spc="0" normalizeH="0" baseline="0" noProof="0" dirty="0">
              <a:ln>
                <a:noFill/>
              </a:ln>
              <a:solidFill>
                <a:prstClr val="black"/>
              </a:solidFill>
              <a:effectLst/>
              <a:uLnTx/>
              <a:uFillTx/>
              <a:latin typeface="Arial" pitchFamily="34" charset="0"/>
              <a:ea typeface="+mn-ea"/>
              <a:cs typeface="+mn-cs"/>
            </a:endParaRPr>
          </a:p>
        </p:txBody>
      </p:sp>
    </p:spTree>
    <p:extLst>
      <p:ext uri="{BB962C8B-B14F-4D97-AF65-F5344CB8AC3E}">
        <p14:creationId xmlns:p14="http://schemas.microsoft.com/office/powerpoint/2010/main" val="5890845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B06CD8F-B7ED-4A05-9FB1-A01CC0EF02CC}" type="slidenum">
              <a:rPr lang="fr-FR" smtClean="0"/>
              <a:pPr/>
              <a:t>11</a:t>
            </a:fld>
            <a:endParaRPr lang="fr-FR" dirty="0"/>
          </a:p>
        </p:txBody>
      </p:sp>
    </p:spTree>
    <p:extLst>
      <p:ext uri="{BB962C8B-B14F-4D97-AF65-F5344CB8AC3E}">
        <p14:creationId xmlns:p14="http://schemas.microsoft.com/office/powerpoint/2010/main" val="2393799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323850" y="4797631"/>
            <a:ext cx="1170000" cy="345869"/>
          </a:xfrm>
          <a:prstGeom prst="rect">
            <a:avLst/>
          </a:prstGeom>
        </p:spPr>
        <p:txBody>
          <a:bodyPr vert="horz" lIns="0" tIns="0" rIns="0" bIns="0" rtlCol="0" anchor="ctr" anchorCtr="0">
            <a:noAutofit/>
          </a:bodyPr>
          <a:lstStyle>
            <a:lvl1pPr algn="l">
              <a:defRPr sz="750" b="1">
                <a:solidFill>
                  <a:schemeClr val="tx1"/>
                </a:solidFill>
              </a:defRPr>
            </a:lvl1pPr>
          </a:lstStyle>
          <a:p>
            <a:fld id="{6A4A60EE-9D13-3442-9796-E718C6343EC1}" type="datetime1">
              <a:rPr lang="fr-FR" cap="all" smtClean="0"/>
              <a:pPr/>
              <a:t>01/07/2026</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323851" y="1248679"/>
            <a:ext cx="8424614" cy="242951"/>
          </a:xfrm>
        </p:spPr>
        <p:txBody>
          <a:bodyPr/>
          <a:lstStyle>
            <a:lvl1pPr marL="9525" indent="85725">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323850" y="1707654"/>
            <a:ext cx="8424334"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0"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2724193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23528" y="1563638"/>
            <a:ext cx="2520000" cy="288032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251C71F6-E0A6-1740-B64F-38F332886BAF}" type="datetime1">
              <a:rPr lang="fr-FR" cap="all" smtClean="0"/>
              <a:pPr/>
              <a:t>01/07/2026</a:t>
            </a:fld>
            <a:endParaRPr lang="fr-FR" cap="all" dirty="0"/>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323850" y="682801"/>
            <a:ext cx="8424863" cy="539991"/>
          </a:xfrm>
        </p:spPr>
        <p:txBody>
          <a:bodyPr/>
          <a:lstStyle/>
          <a:p>
            <a:r>
              <a:rPr lang="fr-FR" dirty="0"/>
              <a:t>Sommaire</a:t>
            </a: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3541436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5E6183FC-BA60-7C49-ABF3-B50982741576}" type="datetime1">
              <a:rPr lang="fr-FR" cap="all" smtClean="0"/>
              <a:pPr/>
              <a:t>01/07/2026</a:t>
            </a:fld>
            <a:endParaRPr lang="fr-FR" cap="all" dirty="0"/>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323850" y="682801"/>
            <a:ext cx="8424863" cy="539991"/>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323528" y="1707654"/>
            <a:ext cx="2556471"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3275856"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0"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1943396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23528"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0597CDB5-73DC-8641-8CC1-FAD9379FD627}" type="datetime1">
              <a:rPr lang="fr-FR" cap="all" smtClean="0"/>
              <a:pPr/>
              <a:t>01/07/2026</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682801"/>
            <a:ext cx="8424863" cy="539991"/>
          </a:xfrm>
        </p:spPr>
        <p:txBody>
          <a:bodyPr/>
          <a:lstStyle/>
          <a:p>
            <a:r>
              <a:rPr lang="fr-FR" dirty="0"/>
              <a:t>Titre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3131840" y="1707654"/>
            <a:ext cx="5616624" cy="2880320"/>
          </a:xfrm>
        </p:spPr>
        <p:txBody>
          <a:bodyPr/>
          <a:lstStyle/>
          <a:p>
            <a:r>
              <a:rPr lang="fr-FR"/>
              <a:t>Cliquez sur l'icône pour ajouter une image</a:t>
            </a:r>
          </a:p>
        </p:txBody>
      </p:sp>
      <p:sp>
        <p:nvSpPr>
          <p:cNvPr id="9"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1257353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8E1290DD-BE4D-794B-919C-D565D1B9C67D}" type="datetime1">
              <a:rPr lang="fr-FR" cap="all" smtClean="0"/>
              <a:pPr/>
              <a:t>01/07/2026</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682801"/>
            <a:ext cx="8424863" cy="539991"/>
          </a:xfrm>
        </p:spPr>
        <p:txBody>
          <a:bodyPr/>
          <a:lstStyle/>
          <a:p>
            <a:r>
              <a:rPr lang="fr-FR" dirty="0"/>
              <a:t>Titre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323528" y="1707654"/>
            <a:ext cx="5761038" cy="2879725"/>
          </a:xfrm>
        </p:spPr>
        <p:txBody>
          <a:bodyPr/>
          <a:lstStyle/>
          <a:p>
            <a:r>
              <a:rPr lang="fr-FR"/>
              <a:t>Cliquez sur l'icône pour ajouter un graphique</a:t>
            </a:r>
          </a:p>
        </p:txBody>
      </p:sp>
      <p:sp>
        <p:nvSpPr>
          <p:cNvPr id="9"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24907151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323850" y="2139702"/>
            <a:ext cx="8424000" cy="2293224"/>
          </a:xfrm>
        </p:spPr>
        <p:txBody>
          <a:bodyPr/>
          <a:lstStyle>
            <a:lvl1pPr>
              <a:lnSpc>
                <a:spcPct val="90000"/>
              </a:lnSpc>
              <a:spcAft>
                <a:spcPts val="0"/>
              </a:spcAft>
              <a:defRPr sz="3250" b="1" cap="all" baseline="0"/>
            </a:lvl1pPr>
            <a:lvl2pPr marL="92075" indent="0">
              <a:spcBef>
                <a:spcPts val="500"/>
              </a:spcBef>
              <a:spcAft>
                <a:spcPts val="0"/>
              </a:spcAft>
              <a:buNone/>
              <a:tabLst/>
              <a:defRPr sz="1850"/>
            </a:lvl2pPr>
          </a:lstStyle>
          <a:p>
            <a:pPr lvl="0"/>
            <a:r>
              <a:rPr lang="fr-FR" dirty="0"/>
              <a:t>Titre</a:t>
            </a:r>
          </a:p>
          <a:p>
            <a:pPr lvl="1"/>
            <a:r>
              <a:rPr lang="fr-FR" dirty="0"/>
              <a:t>Sous-titre</a:t>
            </a:r>
          </a:p>
        </p:txBody>
      </p:sp>
      <p:cxnSp>
        <p:nvCxnSpPr>
          <p:cNvPr id="12" name="Connecteur droit 11"/>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D7698221-35EF-134F-B87A-568DECC70F29}" type="datetime1">
              <a:rPr lang="fr-FR" cap="all" smtClean="0"/>
              <a:pPr/>
              <a:t>01/07/2026</a:t>
            </a:fld>
            <a:endParaRPr lang="fr-FR" cap="all" dirty="0"/>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sp>
        <p:nvSpPr>
          <p:cNvPr id="8"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pic>
        <p:nvPicPr>
          <p:cNvPr id="1026" name="Picture 2">
            <a:extLst>
              <a:ext uri="{FF2B5EF4-FFF2-40B4-BE49-F238E27FC236}">
                <a16:creationId xmlns:a16="http://schemas.microsoft.com/office/drawing/2014/main" id="{3EC7BFB8-F828-DB02-6DC4-360476930A1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3850" y="191999"/>
            <a:ext cx="1736626" cy="11315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23370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43958"/>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364285" y="4797631"/>
            <a:ext cx="1170000" cy="345869"/>
          </a:xfrm>
          <a:prstGeom prst="rect">
            <a:avLst/>
          </a:prstGeom>
        </p:spPr>
        <p:txBody>
          <a:bodyPr vert="horz" lIns="0" tIns="0" rIns="0" bIns="0" rtlCol="0" anchor="ctr" anchorCtr="0">
            <a:noAutofit/>
          </a:bodyPr>
          <a:lstStyle>
            <a:lvl1pPr algn="l">
              <a:defRPr sz="750" b="1">
                <a:solidFill>
                  <a:schemeClr val="bg1"/>
                </a:solidFill>
              </a:defRPr>
            </a:lvl1pPr>
          </a:lstStyle>
          <a:p>
            <a:fld id="{5F7325A3-5315-1B4B-A0D9-112471EB5837}" type="datetime1">
              <a:rPr lang="fr-FR" cap="all" smtClean="0"/>
              <a:pPr/>
              <a:t>01/07/2026</a:t>
            </a:fld>
            <a:endParaRPr lang="fr-FR" cap="all" dirty="0"/>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396000" indent="-396000">
              <a:buFont typeface="+mj-lt"/>
              <a:buAutoNum type="arabicPeriod"/>
              <a:defRPr sz="3250">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bg1"/>
                </a:solidFill>
              </a:defRPr>
            </a:lvl1pPr>
          </a:lstStyle>
          <a:p>
            <a:fld id="{733122C9-A0B9-462F-8757-0847AD287B63}" type="slidenum">
              <a:rPr lang="fr-FR" smtClean="0"/>
              <a:pPr/>
              <a:t>‹N°›</a:t>
            </a:fld>
            <a:endParaRPr lang="fr-FR" dirty="0"/>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1098711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4EA19884-7A29-DC4E-9311-A62E54788E52}" type="datetime1">
              <a:rPr lang="fr-FR" smtClean="0"/>
              <a:t>01/07/2026</a:t>
            </a:fld>
            <a:endParaRPr lang="fr-FR" dirty="0"/>
          </a:p>
        </p:txBody>
      </p:sp>
      <p:sp>
        <p:nvSpPr>
          <p:cNvPr id="5" name="Espace réservé du pied de page 4"/>
          <p:cNvSpPr>
            <a:spLocks noGrp="1"/>
          </p:cNvSpPr>
          <p:nvPr>
            <p:ph type="ftr" sz="quarter" idx="11"/>
          </p:nvPr>
        </p:nvSpPr>
        <p:spPr bwMode="gray">
          <a:xfrm>
            <a:off x="720000" y="4371949"/>
            <a:ext cx="3240000" cy="447947"/>
          </a:xfrm>
          <a:prstGeom prst="rect">
            <a:avLst/>
          </a:prstGeom>
        </p:spPr>
        <p:txBody>
          <a:bodyPr anchor="ctr" anchorCtr="0"/>
          <a:lstStyle>
            <a:lvl1pPr algn="l">
              <a:defRPr sz="1150"/>
            </a:lvl1pPr>
          </a:lstStyle>
          <a:p>
            <a:r>
              <a:rPr lang="fr-FR" dirty="0"/>
              <a:t>Direction générale </a:t>
            </a:r>
          </a:p>
          <a:p>
            <a:r>
              <a:rPr lang="fr-FR" dirty="0"/>
              <a:t>du travail</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2050" name="Picture 2">
            <a:extLst>
              <a:ext uri="{FF2B5EF4-FFF2-40B4-BE49-F238E27FC236}">
                <a16:creationId xmlns:a16="http://schemas.microsoft.com/office/drawing/2014/main" id="{978AB4E0-5517-B1AE-C0FB-CCA44560A92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17307" y="483518"/>
            <a:ext cx="3542693" cy="24277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618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23528" y="1563638"/>
            <a:ext cx="2520000" cy="288032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563638"/>
            <a:ext cx="2520000" cy="2860762"/>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251C71F6-E0A6-1740-B64F-38F332886BAF}" type="datetime1">
              <a:rPr lang="fr-FR" cap="all" smtClean="0"/>
              <a:pPr/>
              <a:t>01/07/2026</a:t>
            </a:fld>
            <a:endParaRPr lang="fr-FR" cap="all" dirty="0"/>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323850" y="682801"/>
            <a:ext cx="8424863" cy="539991"/>
          </a:xfrm>
        </p:spPr>
        <p:txBody>
          <a:bodyPr/>
          <a:lstStyle/>
          <a:p>
            <a:r>
              <a:rPr lang="fr-FR" dirty="0"/>
              <a:t>Sommaire</a:t>
            </a:r>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2888137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lonnes de text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5E6183FC-BA60-7C49-ABF3-B50982741576}" type="datetime1">
              <a:rPr lang="fr-FR" cap="all" smtClean="0"/>
              <a:pPr/>
              <a:t>01/07/2026</a:t>
            </a:fld>
            <a:endParaRPr lang="fr-FR" cap="all" dirty="0"/>
          </a:p>
        </p:txBody>
      </p:sp>
      <p:sp>
        <p:nvSpPr>
          <p:cNvPr id="11" name="Espace réservé du texte 7">
            <a:extLst>
              <a:ext uri="{FF2B5EF4-FFF2-40B4-BE49-F238E27FC236}">
                <a16:creationId xmlns:a16="http://schemas.microsoft.com/office/drawing/2014/main" id="{D4959A1A-C7DE-6748-A32B-7732F0ACFCF1}"/>
              </a:ext>
            </a:extLst>
          </p:cNvPr>
          <p:cNvSpPr>
            <a:spLocks noGrp="1"/>
          </p:cNvSpPr>
          <p:nvPr>
            <p:ph type="body" sz="quarter" idx="16"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2" name="Titre 18">
            <a:extLst>
              <a:ext uri="{FF2B5EF4-FFF2-40B4-BE49-F238E27FC236}">
                <a16:creationId xmlns:a16="http://schemas.microsoft.com/office/drawing/2014/main" id="{5919F96B-C5FF-5146-9075-19E07CEBB750}"/>
              </a:ext>
            </a:extLst>
          </p:cNvPr>
          <p:cNvSpPr>
            <a:spLocks noGrp="1"/>
          </p:cNvSpPr>
          <p:nvPr>
            <p:ph type="title" hasCustomPrompt="1"/>
          </p:nvPr>
        </p:nvSpPr>
        <p:spPr>
          <a:xfrm>
            <a:off x="323850" y="682801"/>
            <a:ext cx="8424863" cy="539991"/>
          </a:xfrm>
        </p:spPr>
        <p:txBody>
          <a:bodyPr/>
          <a:lstStyle/>
          <a:p>
            <a:r>
              <a:rPr lang="fr-FR" dirty="0"/>
              <a:t>Titre</a:t>
            </a:r>
          </a:p>
        </p:txBody>
      </p:sp>
      <p:sp>
        <p:nvSpPr>
          <p:cNvPr id="13" name="Espace réservé du texte 11">
            <a:extLst>
              <a:ext uri="{FF2B5EF4-FFF2-40B4-BE49-F238E27FC236}">
                <a16:creationId xmlns:a16="http://schemas.microsoft.com/office/drawing/2014/main" id="{AC8956DD-B832-6147-8A66-A70995085BBE}"/>
              </a:ext>
            </a:extLst>
          </p:cNvPr>
          <p:cNvSpPr>
            <a:spLocks noGrp="1"/>
          </p:cNvSpPr>
          <p:nvPr>
            <p:ph type="body" sz="quarter" idx="17" hasCustomPrompt="1"/>
          </p:nvPr>
        </p:nvSpPr>
        <p:spPr bwMode="gray">
          <a:xfrm>
            <a:off x="323528" y="1707654"/>
            <a:ext cx="2556471"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a:extLst>
              <a:ext uri="{FF2B5EF4-FFF2-40B4-BE49-F238E27FC236}">
                <a16:creationId xmlns:a16="http://schemas.microsoft.com/office/drawing/2014/main" id="{DF66E72C-274C-AC4E-B20B-393EBD9A7172}"/>
              </a:ext>
            </a:extLst>
          </p:cNvPr>
          <p:cNvSpPr>
            <a:spLocks noGrp="1"/>
          </p:cNvSpPr>
          <p:nvPr>
            <p:ph type="body" sz="quarter" idx="14" hasCustomPrompt="1"/>
          </p:nvPr>
        </p:nvSpPr>
        <p:spPr bwMode="gray">
          <a:xfrm>
            <a:off x="3275856"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11">
            <a:extLst>
              <a:ext uri="{FF2B5EF4-FFF2-40B4-BE49-F238E27FC236}">
                <a16:creationId xmlns:a16="http://schemas.microsoft.com/office/drawing/2014/main" id="{10D42E91-F78E-1D46-9374-4446D0F57965}"/>
              </a:ext>
            </a:extLst>
          </p:cNvPr>
          <p:cNvSpPr>
            <a:spLocks noGrp="1"/>
          </p:cNvSpPr>
          <p:nvPr>
            <p:ph type="body" sz="quarter" idx="18"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0"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691346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sous-titre, textes 3 et imag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323528"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0597CDB5-73DC-8641-8CC1-FAD9379FD627}" type="datetime1">
              <a:rPr lang="fr-FR" cap="all" smtClean="0"/>
              <a:pPr/>
              <a:t>01/07/2026</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682801"/>
            <a:ext cx="8424863" cy="539991"/>
          </a:xfrm>
        </p:spPr>
        <p:txBody>
          <a:bodyPr/>
          <a:lstStyle/>
          <a:p>
            <a:r>
              <a:rPr lang="fr-FR" dirty="0"/>
              <a:t>Titre</a:t>
            </a:r>
          </a:p>
        </p:txBody>
      </p:sp>
      <p:sp>
        <p:nvSpPr>
          <p:cNvPr id="8" name="Espace réservé pour une image  7">
            <a:extLst>
              <a:ext uri="{FF2B5EF4-FFF2-40B4-BE49-F238E27FC236}">
                <a16:creationId xmlns:a16="http://schemas.microsoft.com/office/drawing/2014/main" id="{7004A35F-FCE5-0248-9AD4-C4E7502EF166}"/>
              </a:ext>
            </a:extLst>
          </p:cNvPr>
          <p:cNvSpPr>
            <a:spLocks noGrp="1"/>
          </p:cNvSpPr>
          <p:nvPr>
            <p:ph type="pic" sz="quarter" idx="15"/>
          </p:nvPr>
        </p:nvSpPr>
        <p:spPr>
          <a:xfrm>
            <a:off x="3131840" y="1707654"/>
            <a:ext cx="5616624" cy="2880320"/>
          </a:xfrm>
        </p:spPr>
        <p:txBody>
          <a:bodyPr/>
          <a:lstStyle/>
          <a:p>
            <a:r>
              <a:rPr lang="fr-FR"/>
              <a:t>Cliquez sur l'icône pour ajouter une image</a:t>
            </a:r>
          </a:p>
        </p:txBody>
      </p:sp>
      <p:sp>
        <p:nvSpPr>
          <p:cNvPr id="9"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207718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re, sous-titre, textes 3, et graphique ">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2" name="Espace réservé du texte 11"/>
          <p:cNvSpPr>
            <a:spLocks noGrp="1"/>
          </p:cNvSpPr>
          <p:nvPr>
            <p:ph type="body" sz="quarter" idx="14" hasCustomPrompt="1"/>
          </p:nvPr>
        </p:nvSpPr>
        <p:spPr bwMode="gray">
          <a:xfrm>
            <a:off x="6228184" y="1707654"/>
            <a:ext cx="2520000"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7" name="Espace réservé de la date 3">
            <a:extLst>
              <a:ext uri="{FF2B5EF4-FFF2-40B4-BE49-F238E27FC236}">
                <a16:creationId xmlns:a16="http://schemas.microsoft.com/office/drawing/2014/main" id="{CEFA8BB7-D3E4-254A-BB0E-3D1C8C64E198}"/>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8E1290DD-BE4D-794B-919C-D565D1B9C67D}" type="datetime1">
              <a:rPr lang="fr-FR" cap="all" smtClean="0"/>
              <a:pPr/>
              <a:t>01/07/2026</a:t>
            </a:fld>
            <a:endParaRPr lang="fr-FR" cap="all" dirty="0"/>
          </a:p>
        </p:txBody>
      </p:sp>
      <p:sp>
        <p:nvSpPr>
          <p:cNvPr id="18" name="Espace réservé du texte 7">
            <a:extLst>
              <a:ext uri="{FF2B5EF4-FFF2-40B4-BE49-F238E27FC236}">
                <a16:creationId xmlns:a16="http://schemas.microsoft.com/office/drawing/2014/main" id="{35840C24-F178-C44C-B5A1-3EB8F3EF4B92}"/>
              </a:ext>
            </a:extLst>
          </p:cNvPr>
          <p:cNvSpPr>
            <a:spLocks noGrp="1"/>
          </p:cNvSpPr>
          <p:nvPr>
            <p:ph type="body" sz="quarter" idx="13" hasCustomPrompt="1"/>
          </p:nvPr>
        </p:nvSpPr>
        <p:spPr bwMode="gray">
          <a:xfrm>
            <a:off x="323851" y="1248679"/>
            <a:ext cx="8424614" cy="242951"/>
          </a:xfrm>
        </p:spPr>
        <p:txBody>
          <a:bodyPr/>
          <a:lstStyle>
            <a:lvl1pPr marL="0" indent="95250">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0271A58A-1CC5-D145-89AA-12537E5CE304}"/>
              </a:ext>
            </a:extLst>
          </p:cNvPr>
          <p:cNvSpPr>
            <a:spLocks noGrp="1"/>
          </p:cNvSpPr>
          <p:nvPr>
            <p:ph type="title" hasCustomPrompt="1"/>
          </p:nvPr>
        </p:nvSpPr>
        <p:spPr>
          <a:xfrm>
            <a:off x="323850" y="682801"/>
            <a:ext cx="8424863" cy="539991"/>
          </a:xfrm>
        </p:spPr>
        <p:txBody>
          <a:bodyPr/>
          <a:lstStyle/>
          <a:p>
            <a:r>
              <a:rPr lang="fr-FR" dirty="0"/>
              <a:t>Titre</a:t>
            </a:r>
          </a:p>
        </p:txBody>
      </p:sp>
      <p:sp>
        <p:nvSpPr>
          <p:cNvPr id="3" name="Espace réservé du graphique 2">
            <a:extLst>
              <a:ext uri="{FF2B5EF4-FFF2-40B4-BE49-F238E27FC236}">
                <a16:creationId xmlns:a16="http://schemas.microsoft.com/office/drawing/2014/main" id="{66D3B633-BB7B-4941-BF9B-161C5342E3AA}"/>
              </a:ext>
            </a:extLst>
          </p:cNvPr>
          <p:cNvSpPr>
            <a:spLocks noGrp="1"/>
          </p:cNvSpPr>
          <p:nvPr>
            <p:ph type="chart" sz="quarter" idx="15"/>
          </p:nvPr>
        </p:nvSpPr>
        <p:spPr>
          <a:xfrm>
            <a:off x="323528" y="1707654"/>
            <a:ext cx="5761038" cy="2879725"/>
          </a:xfrm>
        </p:spPr>
        <p:txBody>
          <a:bodyPr/>
          <a:lstStyle/>
          <a:p>
            <a:r>
              <a:rPr lang="fr-FR"/>
              <a:t>Cliquez sur l'icône pour ajouter un graphique</a:t>
            </a:r>
          </a:p>
        </p:txBody>
      </p:sp>
      <p:sp>
        <p:nvSpPr>
          <p:cNvPr id="9"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2044116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re et sous-titre">
    <p:spTree>
      <p:nvGrpSpPr>
        <p:cNvPr id="1" name=""/>
        <p:cNvGrpSpPr/>
        <p:nvPr/>
      </p:nvGrpSpPr>
      <p:grpSpPr>
        <a:xfrm>
          <a:off x="0" y="0"/>
          <a:ext cx="0" cy="0"/>
          <a:chOff x="0" y="0"/>
          <a:chExt cx="0" cy="0"/>
        </a:xfrm>
      </p:grpSpPr>
      <p:sp>
        <p:nvSpPr>
          <p:cNvPr id="11" name="Espace réservé du texte 10"/>
          <p:cNvSpPr>
            <a:spLocks noGrp="1"/>
          </p:cNvSpPr>
          <p:nvPr>
            <p:ph type="body" sz="quarter" idx="13" hasCustomPrompt="1"/>
          </p:nvPr>
        </p:nvSpPr>
        <p:spPr bwMode="gray">
          <a:xfrm>
            <a:off x="323850" y="2139702"/>
            <a:ext cx="8424000" cy="2293224"/>
          </a:xfrm>
        </p:spPr>
        <p:txBody>
          <a:bodyPr/>
          <a:lstStyle>
            <a:lvl1pPr>
              <a:lnSpc>
                <a:spcPct val="90000"/>
              </a:lnSpc>
              <a:spcAft>
                <a:spcPts val="0"/>
              </a:spcAft>
              <a:defRPr sz="3250" b="1" cap="all" baseline="0"/>
            </a:lvl1pPr>
            <a:lvl2pPr marL="92075" indent="0">
              <a:spcBef>
                <a:spcPts val="500"/>
              </a:spcBef>
              <a:spcAft>
                <a:spcPts val="0"/>
              </a:spcAft>
              <a:buNone/>
              <a:tabLst/>
              <a:defRPr sz="1850"/>
            </a:lvl2pPr>
          </a:lstStyle>
          <a:p>
            <a:pPr lvl="0"/>
            <a:r>
              <a:rPr lang="fr-FR" dirty="0"/>
              <a:t>Titre</a:t>
            </a:r>
          </a:p>
          <a:p>
            <a:pPr lvl="1"/>
            <a:r>
              <a:rPr lang="fr-FR" dirty="0"/>
              <a:t>Sous-titre</a:t>
            </a:r>
          </a:p>
        </p:txBody>
      </p:sp>
      <p:cxnSp>
        <p:nvCxnSpPr>
          <p:cNvPr id="12" name="Connecteur droit 11"/>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Espace réservé de la date 3">
            <a:extLst>
              <a:ext uri="{FF2B5EF4-FFF2-40B4-BE49-F238E27FC236}">
                <a16:creationId xmlns:a16="http://schemas.microsoft.com/office/drawing/2014/main" id="{C192E6B1-2CEB-FB47-B10B-D25D43DF8D96}"/>
              </a:ext>
            </a:extLst>
          </p:cNvPr>
          <p:cNvSpPr>
            <a:spLocks noGrp="1"/>
          </p:cNvSpPr>
          <p:nvPr>
            <p:ph type="dt" sz="half" idx="2"/>
          </p:nvPr>
        </p:nvSpPr>
        <p:spPr bwMode="gray">
          <a:xfrm>
            <a:off x="323850" y="4797631"/>
            <a:ext cx="1210435" cy="345869"/>
          </a:xfrm>
          <a:prstGeom prst="rect">
            <a:avLst/>
          </a:prstGeom>
        </p:spPr>
        <p:txBody>
          <a:bodyPr vert="horz" lIns="0" tIns="0" rIns="0" bIns="0" rtlCol="0" anchor="ctr" anchorCtr="0">
            <a:noAutofit/>
          </a:bodyPr>
          <a:lstStyle>
            <a:lvl1pPr algn="l">
              <a:defRPr sz="750" b="1">
                <a:solidFill>
                  <a:schemeClr val="tx1"/>
                </a:solidFill>
              </a:defRPr>
            </a:lvl1pPr>
          </a:lstStyle>
          <a:p>
            <a:fld id="{D7698221-35EF-134F-B87A-568DECC70F29}" type="datetime1">
              <a:rPr lang="fr-FR" cap="all" smtClean="0"/>
              <a:pPr/>
              <a:t>01/07/2026</a:t>
            </a:fld>
            <a:endParaRPr lang="fr-FR" cap="all" dirty="0"/>
          </a:p>
        </p:txBody>
      </p:sp>
      <p:sp>
        <p:nvSpPr>
          <p:cNvPr id="14" name="Espace réservé du numéro de diapositive 5">
            <a:extLst>
              <a:ext uri="{FF2B5EF4-FFF2-40B4-BE49-F238E27FC236}">
                <a16:creationId xmlns:a16="http://schemas.microsoft.com/office/drawing/2014/main" id="{0593ECE3-ACEF-7441-BABB-08F519CCE72F}"/>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sp>
        <p:nvSpPr>
          <p:cNvPr id="8"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pic>
        <p:nvPicPr>
          <p:cNvPr id="2" name="Picture 2">
            <a:extLst>
              <a:ext uri="{FF2B5EF4-FFF2-40B4-BE49-F238E27FC236}">
                <a16:creationId xmlns:a16="http://schemas.microsoft.com/office/drawing/2014/main" id="{FF5805FF-1703-0F09-3540-830CC988228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3850" y="191999"/>
            <a:ext cx="1736626" cy="11315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58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43958"/>
          </a:xfrm>
          <a:solidFill>
            <a:schemeClr val="tx2"/>
          </a:solidFill>
        </p:spPr>
        <p:txBody>
          <a:bodyPr tIns="1080000" anchor="ctr" anchorCtr="0"/>
          <a:lstStyle>
            <a:lvl1pPr algn="ctr">
              <a:defRPr cap="all" baseline="0">
                <a:solidFill>
                  <a:schemeClr val="bg1"/>
                </a:solidFill>
              </a:defRPr>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7" name="Espace réservé de la date 3">
            <a:extLst>
              <a:ext uri="{FF2B5EF4-FFF2-40B4-BE49-F238E27FC236}">
                <a16:creationId xmlns:a16="http://schemas.microsoft.com/office/drawing/2014/main" id="{02A90153-98CB-E943-A611-AD9242F15601}"/>
              </a:ext>
            </a:extLst>
          </p:cNvPr>
          <p:cNvSpPr>
            <a:spLocks noGrp="1"/>
          </p:cNvSpPr>
          <p:nvPr>
            <p:ph type="dt" sz="half" idx="2"/>
          </p:nvPr>
        </p:nvSpPr>
        <p:spPr bwMode="gray">
          <a:xfrm>
            <a:off x="364285" y="4797631"/>
            <a:ext cx="1170000" cy="345869"/>
          </a:xfrm>
          <a:prstGeom prst="rect">
            <a:avLst/>
          </a:prstGeom>
        </p:spPr>
        <p:txBody>
          <a:bodyPr vert="horz" lIns="0" tIns="0" rIns="0" bIns="0" rtlCol="0" anchor="ctr" anchorCtr="0">
            <a:noAutofit/>
          </a:bodyPr>
          <a:lstStyle>
            <a:lvl1pPr algn="l">
              <a:defRPr sz="750" b="1">
                <a:solidFill>
                  <a:schemeClr val="bg1"/>
                </a:solidFill>
              </a:defRPr>
            </a:lvl1pPr>
          </a:lstStyle>
          <a:p>
            <a:fld id="{5F7325A3-5315-1B4B-A0D9-112471EB5837}" type="datetime1">
              <a:rPr lang="fr-FR" cap="all" smtClean="0"/>
              <a:pPr/>
              <a:t>01/07/2026</a:t>
            </a:fld>
            <a:endParaRPr lang="fr-FR" cap="all" dirty="0"/>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396000" indent="-396000">
              <a:buFont typeface="+mj-lt"/>
              <a:buAutoNum type="arabicPeriod"/>
              <a:defRPr sz="3250">
                <a:solidFill>
                  <a:schemeClr val="bg1"/>
                </a:solidFill>
              </a:defRPr>
            </a:lvl1pPr>
          </a:lstStyle>
          <a:p>
            <a:r>
              <a:rPr lang="fr-FR" dirty="0"/>
              <a:t>Titre</a:t>
            </a:r>
          </a:p>
        </p:txBody>
      </p:sp>
      <p:sp>
        <p:nvSpPr>
          <p:cNvPr id="10" name="Espace réservé du numéro de diapositive 5">
            <a:extLst>
              <a:ext uri="{FF2B5EF4-FFF2-40B4-BE49-F238E27FC236}">
                <a16:creationId xmlns:a16="http://schemas.microsoft.com/office/drawing/2014/main" id="{BE3965BE-3A81-1248-821F-39E8294A18F0}"/>
              </a:ext>
            </a:extLst>
          </p:cNvPr>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bg1"/>
                </a:solidFill>
              </a:defRPr>
            </a:lvl1pPr>
          </a:lstStyle>
          <a:p>
            <a:fld id="{733122C9-A0B9-462F-8757-0847AD287B63}" type="slidenum">
              <a:rPr lang="fr-FR" smtClean="0"/>
              <a:pPr/>
              <a:t>‹N°›</a:t>
            </a:fld>
            <a:endParaRPr lang="fr-FR" dirty="0"/>
          </a:p>
        </p:txBody>
      </p: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1076546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4EA19884-7A29-DC4E-9311-A62E54788E52}" type="datetime1">
              <a:rPr lang="fr-FR" smtClean="0"/>
              <a:t>01/07/2026</a:t>
            </a:fld>
            <a:endParaRPr lang="fr-FR" dirty="0"/>
          </a:p>
        </p:txBody>
      </p:sp>
      <p:sp>
        <p:nvSpPr>
          <p:cNvPr id="5" name="Espace réservé du pied de page 4"/>
          <p:cNvSpPr>
            <a:spLocks noGrp="1"/>
          </p:cNvSpPr>
          <p:nvPr>
            <p:ph type="ftr" sz="quarter" idx="11"/>
          </p:nvPr>
        </p:nvSpPr>
        <p:spPr bwMode="gray">
          <a:xfrm>
            <a:off x="720000" y="4371949"/>
            <a:ext cx="3240000" cy="447947"/>
          </a:xfrm>
          <a:prstGeom prst="rect">
            <a:avLst/>
          </a:prstGeom>
        </p:spPr>
        <p:txBody>
          <a:bodyPr anchor="ctr" anchorCtr="0"/>
          <a:lstStyle>
            <a:lvl1pPr algn="l">
              <a:defRPr sz="1150"/>
            </a:lvl1pPr>
          </a:lstStyle>
          <a:p>
            <a:r>
              <a:rPr lang="fr-FR" dirty="0"/>
              <a:t>Direction générale </a:t>
            </a:r>
          </a:p>
          <a:p>
            <a:r>
              <a:rPr lang="fr-FR" dirty="0"/>
              <a:t>du travail</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3" name="Image 2">
            <a:extLst>
              <a:ext uri="{FF2B5EF4-FFF2-40B4-BE49-F238E27FC236}">
                <a16:creationId xmlns:a16="http://schemas.microsoft.com/office/drawing/2014/main" id="{F7908C73-E1DD-AD34-0A6A-8F428FB5CEF5}"/>
              </a:ext>
            </a:extLst>
          </p:cNvPr>
          <p:cNvPicPr>
            <a:picLocks noChangeAspect="1"/>
          </p:cNvPicPr>
          <p:nvPr userDrawn="1"/>
        </p:nvPicPr>
        <p:blipFill>
          <a:blip r:embed="rId2"/>
          <a:stretch>
            <a:fillRect/>
          </a:stretch>
        </p:blipFill>
        <p:spPr>
          <a:xfrm>
            <a:off x="539552" y="614649"/>
            <a:ext cx="3550460" cy="2317141"/>
          </a:xfrm>
          <a:prstGeom prst="rect">
            <a:avLst/>
          </a:prstGeom>
        </p:spPr>
      </p:pic>
    </p:spTree>
    <p:extLst>
      <p:ext uri="{BB962C8B-B14F-4D97-AF65-F5344CB8AC3E}">
        <p14:creationId xmlns:p14="http://schemas.microsoft.com/office/powerpoint/2010/main" val="2127407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 sous-titre / texte">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5A4F0766-6309-644C-9BCE-2E607A270B78}"/>
              </a:ext>
            </a:extLst>
          </p:cNvPr>
          <p:cNvSpPr>
            <a:spLocks noGrp="1"/>
          </p:cNvSpPr>
          <p:nvPr>
            <p:ph type="sldNum" sz="quarter" idx="12"/>
          </p:nvPr>
        </p:nvSpPr>
        <p:spPr/>
        <p:txBody>
          <a:bodyPr/>
          <a:lstStyle/>
          <a:p>
            <a:fld id="{733122C9-A0B9-462F-8757-0847AD287B63}" type="slidenum">
              <a:rPr lang="fr-FR" smtClean="0"/>
              <a:pPr/>
              <a:t>‹N°›</a:t>
            </a:fld>
            <a:endParaRPr lang="fr-FR" dirty="0"/>
          </a:p>
        </p:txBody>
      </p:sp>
      <p:sp>
        <p:nvSpPr>
          <p:cNvPr id="9" name="Espace réservé de la date 3">
            <a:extLst>
              <a:ext uri="{FF2B5EF4-FFF2-40B4-BE49-F238E27FC236}">
                <a16:creationId xmlns:a16="http://schemas.microsoft.com/office/drawing/2014/main" id="{E9918C01-3017-D749-B811-9FCBA8038409}"/>
              </a:ext>
            </a:extLst>
          </p:cNvPr>
          <p:cNvSpPr>
            <a:spLocks noGrp="1"/>
          </p:cNvSpPr>
          <p:nvPr>
            <p:ph type="dt" sz="half" idx="2"/>
          </p:nvPr>
        </p:nvSpPr>
        <p:spPr bwMode="gray">
          <a:xfrm>
            <a:off x="323850" y="4797631"/>
            <a:ext cx="1170000" cy="345869"/>
          </a:xfrm>
          <a:prstGeom prst="rect">
            <a:avLst/>
          </a:prstGeom>
        </p:spPr>
        <p:txBody>
          <a:bodyPr vert="horz" lIns="0" tIns="0" rIns="0" bIns="0" rtlCol="0" anchor="ctr" anchorCtr="0">
            <a:noAutofit/>
          </a:bodyPr>
          <a:lstStyle>
            <a:lvl1pPr algn="l">
              <a:defRPr sz="750" b="1">
                <a:solidFill>
                  <a:schemeClr val="tx1"/>
                </a:solidFill>
              </a:defRPr>
            </a:lvl1pPr>
          </a:lstStyle>
          <a:p>
            <a:fld id="{6A4A60EE-9D13-3442-9796-E718C6343EC1}" type="datetime1">
              <a:rPr lang="fr-FR" cap="all" smtClean="0"/>
              <a:pPr/>
              <a:t>01/07/2026</a:t>
            </a:fld>
            <a:endParaRPr lang="fr-FR" cap="all" dirty="0"/>
          </a:p>
        </p:txBody>
      </p:sp>
      <p:sp>
        <p:nvSpPr>
          <p:cNvPr id="16" name="Espace réservé du texte 7">
            <a:extLst>
              <a:ext uri="{FF2B5EF4-FFF2-40B4-BE49-F238E27FC236}">
                <a16:creationId xmlns:a16="http://schemas.microsoft.com/office/drawing/2014/main" id="{EB9C9A62-C54B-3841-9346-5A54D3715808}"/>
              </a:ext>
            </a:extLst>
          </p:cNvPr>
          <p:cNvSpPr>
            <a:spLocks noGrp="1"/>
          </p:cNvSpPr>
          <p:nvPr>
            <p:ph type="body" sz="quarter" idx="13" hasCustomPrompt="1"/>
          </p:nvPr>
        </p:nvSpPr>
        <p:spPr bwMode="gray">
          <a:xfrm>
            <a:off x="323851" y="1248679"/>
            <a:ext cx="8424614" cy="242951"/>
          </a:xfrm>
        </p:spPr>
        <p:txBody>
          <a:bodyPr/>
          <a:lstStyle>
            <a:lvl1pPr marL="9525" indent="85725">
              <a:spcBef>
                <a:spcPts val="400"/>
              </a:spcBef>
              <a:spcAft>
                <a:spcPts val="800"/>
              </a:spcAft>
              <a:buFont typeface="+mj-lt"/>
              <a:buNone/>
              <a:tabLst/>
              <a:defRPr sz="1500" b="1">
                <a:solidFill>
                  <a:schemeClr val="tx1">
                    <a:lumMod val="50000"/>
                    <a:lumOff val="50000"/>
                  </a:schemeClr>
                </a:solidFill>
              </a:defRPr>
            </a:lvl1pPr>
            <a:lvl2pPr marL="324000" indent="-144000">
              <a:spcBef>
                <a:spcPts val="600"/>
              </a:spcBef>
              <a:spcAft>
                <a:spcPts val="800"/>
              </a:spcAft>
              <a:buFont typeface="+mj-lt"/>
              <a:buAutoNum type="alphaLcPeriod"/>
              <a:defRPr/>
            </a:lvl2pPr>
          </a:lstStyle>
          <a:p>
            <a:pPr lvl="0"/>
            <a:r>
              <a:rPr lang="fr-FR" dirty="0"/>
              <a:t>Sous-titre</a:t>
            </a:r>
          </a:p>
          <a:p>
            <a:pPr lvl="0"/>
            <a:endParaRPr lang="fr-FR" dirty="0"/>
          </a:p>
        </p:txBody>
      </p:sp>
      <p:sp>
        <p:nvSpPr>
          <p:cNvPr id="19" name="Titre 18">
            <a:extLst>
              <a:ext uri="{FF2B5EF4-FFF2-40B4-BE49-F238E27FC236}">
                <a16:creationId xmlns:a16="http://schemas.microsoft.com/office/drawing/2014/main" id="{8B219A12-DAFE-504E-9ED9-CFD78BD6A790}"/>
              </a:ext>
            </a:extLst>
          </p:cNvPr>
          <p:cNvSpPr>
            <a:spLocks noGrp="1"/>
          </p:cNvSpPr>
          <p:nvPr>
            <p:ph type="title" hasCustomPrompt="1"/>
          </p:nvPr>
        </p:nvSpPr>
        <p:spPr/>
        <p:txBody>
          <a:bodyPr/>
          <a:lstStyle/>
          <a:p>
            <a:r>
              <a:rPr lang="fr-FR" dirty="0"/>
              <a:t>Titre</a:t>
            </a:r>
          </a:p>
        </p:txBody>
      </p:sp>
      <p:sp>
        <p:nvSpPr>
          <p:cNvPr id="8" name="Espace réservé du texte 11">
            <a:extLst>
              <a:ext uri="{FF2B5EF4-FFF2-40B4-BE49-F238E27FC236}">
                <a16:creationId xmlns:a16="http://schemas.microsoft.com/office/drawing/2014/main" id="{0AF74C14-DE22-FE4D-B865-03FBE975D57C}"/>
              </a:ext>
            </a:extLst>
          </p:cNvPr>
          <p:cNvSpPr>
            <a:spLocks noGrp="1"/>
          </p:cNvSpPr>
          <p:nvPr>
            <p:ph type="body" sz="quarter" idx="14" hasCustomPrompt="1"/>
          </p:nvPr>
        </p:nvSpPr>
        <p:spPr bwMode="gray">
          <a:xfrm>
            <a:off x="323850" y="1707654"/>
            <a:ext cx="8424334" cy="28803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0"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spTree>
    <p:extLst>
      <p:ext uri="{BB962C8B-B14F-4D97-AF65-F5344CB8AC3E}">
        <p14:creationId xmlns:p14="http://schemas.microsoft.com/office/powerpoint/2010/main" val="4000735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10" Type="http://schemas.openxmlformats.org/officeDocument/2006/relationships/image" Target="../media/image2.png"/><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323850" y="1707654"/>
            <a:ext cx="8424863" cy="2952325"/>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6" name="Espace réservé du numéro de diapositive 5"/>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323850" y="682801"/>
            <a:ext cx="8424863" cy="539991"/>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315703" y="4783500"/>
            <a:ext cx="2057400" cy="274637"/>
          </a:xfrm>
          <a:prstGeom prst="rect">
            <a:avLst/>
          </a:prstGeom>
        </p:spPr>
        <p:txBody>
          <a:bodyPr vert="horz" lIns="91440" tIns="45720" rIns="91440" bIns="45720" rtlCol="0" anchor="ctr"/>
          <a:lstStyle>
            <a:lvl1pPr algn="l">
              <a:defRPr sz="750" b="1">
                <a:solidFill>
                  <a:schemeClr val="tx1"/>
                </a:solidFill>
              </a:defRPr>
            </a:lvl1pPr>
          </a:lstStyle>
          <a:p>
            <a:fld id="{B858D49A-5A7A-574D-A0ED-52B5C1EFA876}" type="datetime1">
              <a:rPr lang="fr-FR" cap="all" smtClean="0"/>
              <a:pPr/>
              <a:t>01/07/2026</a:t>
            </a:fld>
            <a:endParaRPr lang="fr-FR" cap="all" dirty="0"/>
          </a:p>
        </p:txBody>
      </p:sp>
      <p:cxnSp>
        <p:nvCxnSpPr>
          <p:cNvPr id="9" name="Connecteur droit 8">
            <a:extLst>
              <a:ext uri="{FF2B5EF4-FFF2-40B4-BE49-F238E27FC236}">
                <a16:creationId xmlns:a16="http://schemas.microsoft.com/office/drawing/2014/main" id="{E071FEB6-0E77-DD46-9DA0-C52EF51FC7F3}"/>
              </a:ext>
            </a:extLst>
          </p:cNvPr>
          <p:cNvCxnSpPr/>
          <p:nvPr/>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pic>
        <p:nvPicPr>
          <p:cNvPr id="14" name="Image 13"/>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395536" y="97634"/>
            <a:ext cx="703690" cy="584603"/>
          </a:xfrm>
          <a:prstGeom prst="rect">
            <a:avLst/>
          </a:prstGeom>
        </p:spPr>
      </p:pic>
      <p:pic>
        <p:nvPicPr>
          <p:cNvPr id="4" name="Image 3">
            <a:extLst>
              <a:ext uri="{FF2B5EF4-FFF2-40B4-BE49-F238E27FC236}">
                <a16:creationId xmlns:a16="http://schemas.microsoft.com/office/drawing/2014/main" id="{D2374885-8059-6B95-F0B1-049F880A2761}"/>
              </a:ext>
            </a:extLst>
          </p:cNvPr>
          <p:cNvPicPr>
            <a:picLocks noChangeAspect="1"/>
          </p:cNvPicPr>
          <p:nvPr userDrawn="1"/>
        </p:nvPicPr>
        <p:blipFill>
          <a:blip r:embed="rId11"/>
          <a:stretch>
            <a:fillRect/>
          </a:stretch>
        </p:blipFill>
        <p:spPr>
          <a:xfrm>
            <a:off x="331124" y="90691"/>
            <a:ext cx="864096" cy="592110"/>
          </a:xfrm>
          <a:prstGeom prst="rect">
            <a:avLst/>
          </a:prstGeom>
        </p:spPr>
      </p:pic>
    </p:spTree>
    <p:extLst>
      <p:ext uri="{BB962C8B-B14F-4D97-AF65-F5344CB8AC3E}">
        <p14:creationId xmlns:p14="http://schemas.microsoft.com/office/powerpoint/2010/main" val="3585928067"/>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Lst>
  <p:hf hdr="0"/>
  <p:txStyles>
    <p:titleStyle>
      <a:lvl1pPr marL="14288" indent="0" algn="l" defTabSz="914400" rtl="0" eaLnBrk="1" latinLnBrk="0" hangingPunct="1">
        <a:lnSpc>
          <a:spcPct val="90000"/>
        </a:lnSpc>
        <a:spcBef>
          <a:spcPct val="0"/>
        </a:spcBef>
        <a:buNone/>
        <a:tabLst/>
        <a:defRPr sz="2500" b="1" kern="1200">
          <a:solidFill>
            <a:schemeClr val="tx1"/>
          </a:solidFill>
          <a:latin typeface="+mj-lt"/>
          <a:ea typeface="+mj-ea"/>
          <a:cs typeface="+mj-cs"/>
        </a:defRPr>
      </a:lvl1pPr>
    </p:titleStyle>
    <p:body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n-lt"/>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n-lt"/>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n-lt"/>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n-lt"/>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bwMode="gray">
          <a:xfrm>
            <a:off x="323850" y="1707654"/>
            <a:ext cx="8424863" cy="2952325"/>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6" name="Espace réservé du numéro de diapositive 5"/>
          <p:cNvSpPr>
            <a:spLocks noGrp="1"/>
          </p:cNvSpPr>
          <p:nvPr>
            <p:ph type="sldNum" sz="quarter" idx="4"/>
          </p:nvPr>
        </p:nvSpPr>
        <p:spPr bwMode="gray">
          <a:xfrm>
            <a:off x="7398713"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a:cxnSpLocks/>
          </p:cNvCxnSpPr>
          <p:nvPr/>
        </p:nvCxnSpPr>
        <p:spPr bwMode="gray">
          <a:xfrm>
            <a:off x="323850" y="4784400"/>
            <a:ext cx="8424614"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Espace réservé du titre 11">
            <a:extLst>
              <a:ext uri="{FF2B5EF4-FFF2-40B4-BE49-F238E27FC236}">
                <a16:creationId xmlns:a16="http://schemas.microsoft.com/office/drawing/2014/main" id="{59FB2B3E-557E-DB42-9DB7-D6A72FD3ABE4}"/>
              </a:ext>
            </a:extLst>
          </p:cNvPr>
          <p:cNvSpPr>
            <a:spLocks noGrp="1"/>
          </p:cNvSpPr>
          <p:nvPr>
            <p:ph type="title"/>
          </p:nvPr>
        </p:nvSpPr>
        <p:spPr>
          <a:xfrm>
            <a:off x="323850" y="682801"/>
            <a:ext cx="8424863" cy="539991"/>
          </a:xfrm>
          <a:prstGeom prst="rect">
            <a:avLst/>
          </a:prstGeom>
        </p:spPr>
        <p:txBody>
          <a:bodyPr vert="horz" lIns="91440" tIns="45720" rIns="91440" bIns="45720" rtlCol="0" anchor="ctr">
            <a:normAutofit/>
          </a:bodyPr>
          <a:lstStyle/>
          <a:p>
            <a:r>
              <a:rPr lang="fr-FR" dirty="0"/>
              <a:t>Titre </a:t>
            </a:r>
          </a:p>
        </p:txBody>
      </p:sp>
      <p:sp>
        <p:nvSpPr>
          <p:cNvPr id="2" name="Espace réservé de la date 1">
            <a:extLst>
              <a:ext uri="{FF2B5EF4-FFF2-40B4-BE49-F238E27FC236}">
                <a16:creationId xmlns:a16="http://schemas.microsoft.com/office/drawing/2014/main" id="{F8170561-5F7A-B046-81BE-E60E60355D4F}"/>
              </a:ext>
            </a:extLst>
          </p:cNvPr>
          <p:cNvSpPr>
            <a:spLocks noGrp="1"/>
          </p:cNvSpPr>
          <p:nvPr>
            <p:ph type="dt" sz="half" idx="2"/>
          </p:nvPr>
        </p:nvSpPr>
        <p:spPr>
          <a:xfrm>
            <a:off x="315703" y="4783500"/>
            <a:ext cx="2057400" cy="274637"/>
          </a:xfrm>
          <a:prstGeom prst="rect">
            <a:avLst/>
          </a:prstGeom>
        </p:spPr>
        <p:txBody>
          <a:bodyPr vert="horz" lIns="91440" tIns="45720" rIns="91440" bIns="45720" rtlCol="0" anchor="ctr"/>
          <a:lstStyle>
            <a:lvl1pPr algn="l">
              <a:defRPr sz="750" b="1">
                <a:solidFill>
                  <a:schemeClr val="tx1"/>
                </a:solidFill>
              </a:defRPr>
            </a:lvl1pPr>
          </a:lstStyle>
          <a:p>
            <a:fld id="{B858D49A-5A7A-574D-A0ED-52B5C1EFA876}" type="datetime1">
              <a:rPr lang="fr-FR" cap="all" smtClean="0"/>
              <a:pPr/>
              <a:t>01/07/2026</a:t>
            </a:fld>
            <a:endParaRPr lang="fr-FR" cap="all" dirty="0"/>
          </a:p>
        </p:txBody>
      </p:sp>
      <p:cxnSp>
        <p:nvCxnSpPr>
          <p:cNvPr id="9" name="Connecteur droit 8">
            <a:extLst>
              <a:ext uri="{FF2B5EF4-FFF2-40B4-BE49-F238E27FC236}">
                <a16:creationId xmlns:a16="http://schemas.microsoft.com/office/drawing/2014/main" id="{E071FEB6-0E77-DD46-9DA0-C52EF51FC7F3}"/>
              </a:ext>
            </a:extLst>
          </p:cNvPr>
          <p:cNvCxnSpPr/>
          <p:nvPr/>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Espace réservé du pied de page 4">
            <a:extLst>
              <a:ext uri="{FF2B5EF4-FFF2-40B4-BE49-F238E27FC236}">
                <a16:creationId xmlns:a16="http://schemas.microsoft.com/office/drawing/2014/main" id="{DCBACC69-485F-9F49-A64D-9385F9776EB4}"/>
              </a:ext>
            </a:extLst>
          </p:cNvPr>
          <p:cNvSpPr>
            <a:spLocks noGrp="1"/>
          </p:cNvSpPr>
          <p:nvPr>
            <p:ph type="ftr" sz="quarter" idx="3"/>
          </p:nvPr>
        </p:nvSpPr>
        <p:spPr bwMode="gray">
          <a:xfrm>
            <a:off x="2868782" y="195486"/>
            <a:ext cx="5879931" cy="360000"/>
          </a:xfrm>
          <a:prstGeom prst="rect">
            <a:avLst/>
          </a:prstGeom>
        </p:spPr>
        <p:txBody>
          <a:bodyPr vert="horz" lIns="0" tIns="0" rIns="0" bIns="0" rtlCol="0" anchor="ctr" anchorCtr="0">
            <a:noAutofit/>
          </a:bodyPr>
          <a:lstStyle>
            <a:lvl1pPr algn="r">
              <a:defRPr sz="750" b="1">
                <a:solidFill>
                  <a:schemeClr val="tx1"/>
                </a:solidFill>
              </a:defRPr>
            </a:lvl1pPr>
          </a:lstStyle>
          <a:p>
            <a:r>
              <a:rPr lang="fr-FR" dirty="0"/>
              <a:t>Direction générale du travail</a:t>
            </a:r>
          </a:p>
        </p:txBody>
      </p:sp>
      <p:pic>
        <p:nvPicPr>
          <p:cNvPr id="4" name="Image 3">
            <a:extLst>
              <a:ext uri="{FF2B5EF4-FFF2-40B4-BE49-F238E27FC236}">
                <a16:creationId xmlns:a16="http://schemas.microsoft.com/office/drawing/2014/main" id="{DAE11091-08D8-D54C-6176-8FC24C21F5E8}"/>
              </a:ext>
            </a:extLst>
          </p:cNvPr>
          <p:cNvPicPr>
            <a:picLocks noChangeAspect="1"/>
          </p:cNvPicPr>
          <p:nvPr userDrawn="1"/>
        </p:nvPicPr>
        <p:blipFill>
          <a:blip r:embed="rId10"/>
          <a:stretch>
            <a:fillRect/>
          </a:stretch>
        </p:blipFill>
        <p:spPr>
          <a:xfrm>
            <a:off x="331124" y="90691"/>
            <a:ext cx="864096" cy="592110"/>
          </a:xfrm>
          <a:prstGeom prst="rect">
            <a:avLst/>
          </a:prstGeom>
        </p:spPr>
      </p:pic>
    </p:spTree>
    <p:extLst>
      <p:ext uri="{BB962C8B-B14F-4D97-AF65-F5344CB8AC3E}">
        <p14:creationId xmlns:p14="http://schemas.microsoft.com/office/powerpoint/2010/main" val="2716679759"/>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Lst>
  <p:hf hdr="0"/>
  <p:txStyles>
    <p:titleStyle>
      <a:lvl1pPr marL="14288" indent="0" algn="l" defTabSz="914400" rtl="0" eaLnBrk="1" latinLnBrk="0" hangingPunct="1">
        <a:lnSpc>
          <a:spcPct val="90000"/>
        </a:lnSpc>
        <a:spcBef>
          <a:spcPct val="0"/>
        </a:spcBef>
        <a:buNone/>
        <a:tabLst/>
        <a:defRPr sz="2500" b="1" kern="1200">
          <a:solidFill>
            <a:schemeClr val="tx1"/>
          </a:solidFill>
          <a:latin typeface="+mj-lt"/>
          <a:ea typeface="+mj-ea"/>
          <a:cs typeface="+mj-cs"/>
        </a:defRPr>
      </a:lvl1pPr>
    </p:titleStyle>
    <p:bodyStyle>
      <a:lvl1pPr marL="92075" indent="0" algn="l" defTabSz="914400" rtl="0" eaLnBrk="1" latinLnBrk="0" hangingPunct="1">
        <a:lnSpc>
          <a:spcPct val="100000"/>
        </a:lnSpc>
        <a:spcBef>
          <a:spcPts val="0"/>
        </a:spcBef>
        <a:spcAft>
          <a:spcPts val="500"/>
        </a:spcAft>
        <a:buFont typeface="Arial" pitchFamily="34" charset="0"/>
        <a:buNone/>
        <a:tabLst/>
        <a:defRPr sz="1400" b="0" kern="1200">
          <a:solidFill>
            <a:schemeClr val="tx1"/>
          </a:solidFill>
          <a:latin typeface="+mn-lt"/>
          <a:ea typeface="+mn-ea"/>
          <a:cs typeface="+mn-cs"/>
        </a:defRPr>
      </a:lvl1pPr>
      <a:lvl2pPr marL="351450" indent="-171450" algn="l" defTabSz="914400" rtl="0" eaLnBrk="1" latinLnBrk="0" hangingPunct="1">
        <a:lnSpc>
          <a:spcPct val="100000"/>
        </a:lnSpc>
        <a:spcBef>
          <a:spcPts val="600"/>
        </a:spcBef>
        <a:spcAft>
          <a:spcPts val="600"/>
        </a:spcAft>
        <a:buSzPct val="100000"/>
        <a:buFont typeface="Arial" panose="020B0604020202020204" pitchFamily="34" charset="0"/>
        <a:buChar char="•"/>
        <a:defRPr sz="1200" kern="1200">
          <a:solidFill>
            <a:schemeClr val="tx1"/>
          </a:solidFill>
          <a:latin typeface="+mn-lt"/>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n-lt"/>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n-lt"/>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0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travail-emploi.gouv.fr/utilisation-des-equipements-de-travail-mobiles-et-de-levage-bilan-de-la-campagne-2023-2024-de-linspection-du-travail"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p:cNvSpPr>
            <a:spLocks noGrp="1"/>
          </p:cNvSpPr>
          <p:nvPr>
            <p:ph type="dt" sz="half" idx="2"/>
          </p:nvPr>
        </p:nvSpPr>
        <p:spPr/>
        <p:txBody>
          <a:bodyPr/>
          <a:lstStyle/>
          <a:p>
            <a:fld id="{D7698221-35EF-134F-B87A-568DECC70F29}" type="datetime1">
              <a:rPr lang="fr-FR" cap="all" smtClean="0">
                <a:latin typeface="Marianne" panose="02000000000000000000" pitchFamily="2" charset="0"/>
              </a:rPr>
              <a:pPr/>
              <a:t>01/07/2026</a:t>
            </a:fld>
            <a:endParaRPr lang="fr-FR" cap="all" dirty="0">
              <a:latin typeface="Marianne" panose="02000000000000000000" pitchFamily="2" charset="0"/>
            </a:endParaRPr>
          </a:p>
        </p:txBody>
      </p:sp>
      <p:sp>
        <p:nvSpPr>
          <p:cNvPr id="4" name="Espace réservé du numéro de diapositive 3"/>
          <p:cNvSpPr>
            <a:spLocks noGrp="1"/>
          </p:cNvSpPr>
          <p:nvPr>
            <p:ph type="sldNum" sz="quarter" idx="4"/>
          </p:nvPr>
        </p:nvSpPr>
        <p:spPr/>
        <p:txBody>
          <a:bodyPr/>
          <a:lstStyle/>
          <a:p>
            <a:fld id="{733122C9-A0B9-462F-8757-0847AD287B63}" type="slidenum">
              <a:rPr lang="fr-FR" smtClean="0">
                <a:latin typeface="Marianne" panose="02000000000000000000" pitchFamily="2" charset="0"/>
              </a:rPr>
              <a:pPr/>
              <a:t>1</a:t>
            </a:fld>
            <a:endParaRPr lang="fr-FR" dirty="0">
              <a:latin typeface="Marianne" panose="02000000000000000000" pitchFamily="2" charset="0"/>
            </a:endParaRPr>
          </a:p>
        </p:txBody>
      </p:sp>
      <p:sp>
        <p:nvSpPr>
          <p:cNvPr id="8" name="Espace réservé du texte 1"/>
          <p:cNvSpPr txBox="1">
            <a:spLocks/>
          </p:cNvSpPr>
          <p:nvPr/>
        </p:nvSpPr>
        <p:spPr bwMode="gray">
          <a:xfrm>
            <a:off x="476250" y="1923678"/>
            <a:ext cx="8424000" cy="2661648"/>
          </a:xfrm>
          <a:prstGeom prst="rect">
            <a:avLst/>
          </a:prstGeom>
        </p:spPr>
        <p:txBody>
          <a:bodyPr vert="horz" lIns="0" tIns="0" rIns="0" bIns="0" rtlCol="0" anchor="t" anchorCtr="0">
            <a:noAutofit/>
          </a:bodyPr>
          <a:lstStyle>
            <a:lvl1pPr marL="92075" indent="0" algn="l" defTabSz="914400" rtl="0" eaLnBrk="1" latinLnBrk="0" hangingPunct="1">
              <a:lnSpc>
                <a:spcPct val="90000"/>
              </a:lnSpc>
              <a:spcBef>
                <a:spcPts val="0"/>
              </a:spcBef>
              <a:spcAft>
                <a:spcPts val="0"/>
              </a:spcAft>
              <a:buFont typeface="Arial" pitchFamily="34" charset="0"/>
              <a:buNone/>
              <a:tabLst/>
              <a:defRPr sz="3250" b="1" kern="1200" cap="all" baseline="0">
                <a:solidFill>
                  <a:schemeClr val="tx1"/>
                </a:solidFill>
                <a:latin typeface="+mn-lt"/>
                <a:ea typeface="+mn-ea"/>
                <a:cs typeface="+mn-cs"/>
              </a:defRPr>
            </a:lvl1pPr>
            <a:lvl2pPr marL="92075" indent="0" algn="l" defTabSz="914400" rtl="0" eaLnBrk="1" latinLnBrk="0" hangingPunct="1">
              <a:lnSpc>
                <a:spcPct val="100000"/>
              </a:lnSpc>
              <a:spcBef>
                <a:spcPts val="500"/>
              </a:spcBef>
              <a:spcAft>
                <a:spcPts val="0"/>
              </a:spcAft>
              <a:buSzPct val="100000"/>
              <a:buFont typeface="Arial" panose="020B0604020202020204" pitchFamily="34" charset="0"/>
              <a:buNone/>
              <a:tabLst/>
              <a:defRPr sz="1850" kern="1200">
                <a:solidFill>
                  <a:schemeClr val="tx1"/>
                </a:solidFill>
                <a:latin typeface="+mn-lt"/>
                <a:ea typeface="+mn-ea"/>
                <a:cs typeface="+mn-cs"/>
              </a:defRPr>
            </a:lvl2pPr>
            <a:lvl3pPr marL="531450" indent="-171450" algn="l" defTabSz="914400" rtl="0" eaLnBrk="1" latinLnBrk="0" hangingPunct="1">
              <a:lnSpc>
                <a:spcPct val="100000"/>
              </a:lnSpc>
              <a:spcBef>
                <a:spcPts val="100"/>
              </a:spcBef>
              <a:spcAft>
                <a:spcPts val="100"/>
              </a:spcAft>
              <a:buSzPct val="100000"/>
              <a:buFont typeface="Wingdings" pitchFamily="2" charset="2"/>
              <a:buChar char="§"/>
              <a:defRPr sz="1000" kern="1200">
                <a:solidFill>
                  <a:schemeClr val="tx1"/>
                </a:solidFill>
                <a:latin typeface="+mn-lt"/>
                <a:ea typeface="+mn-ea"/>
                <a:cs typeface="+mn-cs"/>
              </a:defRPr>
            </a:lvl3pPr>
            <a:lvl4pPr marL="711450" indent="-171450" algn="l" defTabSz="914400" rtl="0" eaLnBrk="1" latinLnBrk="0" hangingPunct="1">
              <a:lnSpc>
                <a:spcPct val="100000"/>
              </a:lnSpc>
              <a:spcBef>
                <a:spcPts val="100"/>
              </a:spcBef>
              <a:spcAft>
                <a:spcPts val="100"/>
              </a:spcAft>
              <a:buSzPct val="100000"/>
              <a:buFont typeface="Arial" panose="020B0604020202020204" pitchFamily="34" charset="0"/>
              <a:buChar char="•"/>
              <a:defRPr sz="800" kern="1200">
                <a:solidFill>
                  <a:schemeClr val="tx1"/>
                </a:solidFill>
                <a:latin typeface="+mn-lt"/>
                <a:ea typeface="+mn-ea"/>
                <a:cs typeface="+mn-cs"/>
              </a:defRPr>
            </a:lvl4pPr>
            <a:lvl5pPr marL="927450" indent="-171450" algn="l" defTabSz="914400" rtl="0" eaLnBrk="1" latinLnBrk="0" hangingPunct="1">
              <a:lnSpc>
                <a:spcPct val="100000"/>
              </a:lnSpc>
              <a:spcBef>
                <a:spcPts val="100"/>
              </a:spcBef>
              <a:spcAft>
                <a:spcPts val="100"/>
              </a:spcAft>
              <a:buSzPct val="100000"/>
              <a:buFont typeface="Wingdings" pitchFamily="2" charset="2"/>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r-FR" sz="4000" dirty="0">
                <a:latin typeface="Marianne" panose="02000000000000000000" pitchFamily="2" charset="0"/>
              </a:rPr>
              <a:t>CAMPAGNE NATIONALE DU SIT </a:t>
            </a:r>
          </a:p>
          <a:p>
            <a:r>
              <a:rPr lang="fr-FR" sz="2400" dirty="0">
                <a:solidFill>
                  <a:srgbClr val="0070C0"/>
                </a:solidFill>
                <a:latin typeface="Marianne" panose="02000000000000000000" pitchFamily="2" charset="0"/>
              </a:rPr>
              <a:t>UTILISATION DES EQUIPEMENTS DE TRAVAIL mobiles et de levage</a:t>
            </a:r>
          </a:p>
          <a:p>
            <a:r>
              <a:rPr lang="fr-FR" sz="1800" b="0" i="1" cap="none" dirty="0">
                <a:solidFill>
                  <a:srgbClr val="00B0F0"/>
                </a:solidFill>
                <a:latin typeface="Marianne" panose="02000000000000000000" pitchFamily="2" charset="0"/>
              </a:rPr>
              <a:t>Risques de heurts engin/piéton</a:t>
            </a:r>
          </a:p>
          <a:p>
            <a:endParaRPr lang="fr-FR" sz="1800" b="0" i="1" cap="none" dirty="0">
              <a:solidFill>
                <a:srgbClr val="00B0F0"/>
              </a:solidFill>
              <a:latin typeface="Marianne" panose="02000000000000000000" pitchFamily="2" charset="0"/>
            </a:endParaRPr>
          </a:p>
          <a:p>
            <a:endParaRPr lang="fr-FR" sz="1800" b="0" i="1" cap="none" dirty="0">
              <a:solidFill>
                <a:srgbClr val="00B0F0"/>
              </a:solidFill>
              <a:latin typeface="Marianne" panose="02000000000000000000" pitchFamily="2" charset="0"/>
            </a:endParaRPr>
          </a:p>
          <a:p>
            <a:r>
              <a:rPr lang="fr-FR" sz="1800" b="0" i="1" cap="none" dirty="0">
                <a:solidFill>
                  <a:schemeClr val="tx1">
                    <a:lumMod val="50000"/>
                    <a:lumOff val="50000"/>
                  </a:schemeClr>
                </a:solidFill>
                <a:latin typeface="Marianne" panose="02000000000000000000" pitchFamily="2" charset="0"/>
              </a:rPr>
              <a:t>Présentation externe</a:t>
            </a:r>
          </a:p>
        </p:txBody>
      </p:sp>
    </p:spTree>
    <p:extLst>
      <p:ext uri="{BB962C8B-B14F-4D97-AF65-F5344CB8AC3E}">
        <p14:creationId xmlns:p14="http://schemas.microsoft.com/office/powerpoint/2010/main" val="1567942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3122C9-A0B9-462F-8757-0847AD287B63}" type="slidenum">
              <a:rPr kumimoji="0" lang="fr-FR" sz="75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FR" sz="750" b="1" i="0" u="none" strike="noStrike" kern="1200" cap="none" spc="0" normalizeH="0" baseline="0" noProof="0" dirty="0">
              <a:ln>
                <a:noFill/>
              </a:ln>
              <a:solidFill>
                <a:srgbClr val="000000"/>
              </a:solidFill>
              <a:effectLst/>
              <a:uLnTx/>
              <a:uFillTx/>
              <a:latin typeface="Arial"/>
              <a:ea typeface="+mn-ea"/>
              <a:cs typeface="+mn-cs"/>
            </a:endParaRPr>
          </a:p>
        </p:txBody>
      </p:sp>
      <p:sp>
        <p:nvSpPr>
          <p:cNvPr id="3" name="Espace réservé du texte 2"/>
          <p:cNvSpPr>
            <a:spLocks noGrp="1"/>
          </p:cNvSpPr>
          <p:nvPr>
            <p:ph type="body" sz="quarter" idx="13"/>
          </p:nvPr>
        </p:nvSpPr>
        <p:spPr>
          <a:xfrm>
            <a:off x="323849" y="1275606"/>
            <a:ext cx="8424864" cy="2376263"/>
          </a:xfrm>
          <a:ln>
            <a:noFill/>
          </a:ln>
        </p:spPr>
        <p:txBody>
          <a:bodyPr/>
          <a:lstStyle/>
          <a:p>
            <a:pPr marL="285750" indent="-285750" algn="just">
              <a:buClr>
                <a:srgbClr val="0070C0"/>
              </a:buClr>
              <a:buFont typeface="Arial" panose="020B0604020202020204" pitchFamily="34" charset="0"/>
              <a:buChar char="•"/>
            </a:pPr>
            <a:endParaRPr lang="fr-FR" sz="100" b="0" dirty="0">
              <a:latin typeface="Marianne" panose="02000000000000000000" pitchFamily="2" charset="0"/>
            </a:endParaRPr>
          </a:p>
          <a:p>
            <a:pPr marL="285750" indent="-193675" algn="just">
              <a:buClr>
                <a:srgbClr val="0070C0"/>
              </a:buClr>
              <a:buFont typeface="Arial" panose="020B0604020202020204" pitchFamily="34" charset="0"/>
              <a:buChar char="•"/>
            </a:pPr>
            <a:r>
              <a:rPr lang="fr-FR" b="0" dirty="0">
                <a:latin typeface="Marianne" panose="02000000000000000000" pitchFamily="2" charset="0"/>
              </a:rPr>
              <a:t>Les </a:t>
            </a:r>
            <a:r>
              <a:rPr lang="fr-FR" dirty="0">
                <a:latin typeface="Marianne" panose="02000000000000000000" pitchFamily="2" charset="0"/>
              </a:rPr>
              <a:t>actions d’information et de sensibilisation </a:t>
            </a:r>
            <a:r>
              <a:rPr lang="fr-FR" b="0" dirty="0">
                <a:latin typeface="Marianne" panose="02000000000000000000" pitchFamily="2" charset="0"/>
              </a:rPr>
              <a:t>se dérouleront </a:t>
            </a:r>
            <a:r>
              <a:rPr lang="fr-FR" dirty="0">
                <a:latin typeface="Marianne" panose="02000000000000000000" pitchFamily="2" charset="0"/>
              </a:rPr>
              <a:t>de juin à aout 2026</a:t>
            </a:r>
          </a:p>
          <a:p>
            <a:pPr marL="285750" indent="-193675" algn="just">
              <a:buClr>
                <a:srgbClr val="0070C0"/>
              </a:buClr>
              <a:buFont typeface="Arial" panose="020B0604020202020204" pitchFamily="34" charset="0"/>
              <a:buChar char="•"/>
            </a:pPr>
            <a:r>
              <a:rPr lang="fr-FR" b="0" dirty="0">
                <a:latin typeface="Marianne" panose="02000000000000000000" pitchFamily="2" charset="0"/>
              </a:rPr>
              <a:t>Les </a:t>
            </a:r>
            <a:r>
              <a:rPr lang="fr-FR" dirty="0">
                <a:latin typeface="Marianne" panose="02000000000000000000" pitchFamily="2" charset="0"/>
              </a:rPr>
              <a:t>contrôles</a:t>
            </a:r>
            <a:r>
              <a:rPr lang="fr-FR" b="0" dirty="0">
                <a:latin typeface="Marianne" panose="02000000000000000000" pitchFamily="2" charset="0"/>
              </a:rPr>
              <a:t> seront déployés entre </a:t>
            </a:r>
            <a:r>
              <a:rPr lang="fr-FR" dirty="0">
                <a:latin typeface="Marianne" panose="02000000000000000000" pitchFamily="2" charset="0"/>
              </a:rPr>
              <a:t>septembre et novembre 2026</a:t>
            </a:r>
            <a:r>
              <a:rPr lang="fr-FR" b="0" dirty="0">
                <a:latin typeface="Marianne" panose="02000000000000000000" pitchFamily="2" charset="0"/>
              </a:rPr>
              <a:t> </a:t>
            </a:r>
          </a:p>
          <a:p>
            <a:pPr marL="285750" indent="-193675" algn="just">
              <a:buClr>
                <a:srgbClr val="0070C0"/>
              </a:buClr>
              <a:buFont typeface="Arial" panose="020B0604020202020204" pitchFamily="34" charset="0"/>
              <a:buChar char="•"/>
            </a:pPr>
            <a:r>
              <a:rPr lang="fr-FR" b="0" dirty="0">
                <a:latin typeface="Marianne" panose="02000000000000000000" pitchFamily="2" charset="0"/>
              </a:rPr>
              <a:t>Les suites des opérations de contrôle seront réalisées jusqu’à </a:t>
            </a:r>
            <a:r>
              <a:rPr lang="fr-FR" dirty="0">
                <a:latin typeface="Marianne" panose="02000000000000000000" pitchFamily="2" charset="0"/>
              </a:rPr>
              <a:t>janvier 2027 </a:t>
            </a:r>
            <a:r>
              <a:rPr lang="fr-FR" b="0" dirty="0">
                <a:latin typeface="Marianne" panose="02000000000000000000" pitchFamily="2" charset="0"/>
              </a:rPr>
              <a:t>afin de permettre des </a:t>
            </a:r>
            <a:r>
              <a:rPr lang="fr-FR" b="0" u="sng" dirty="0">
                <a:latin typeface="Marianne" panose="02000000000000000000" pitchFamily="2" charset="0"/>
              </a:rPr>
              <a:t>contre-visites et la régularisation</a:t>
            </a:r>
            <a:r>
              <a:rPr lang="fr-FR" b="0" dirty="0">
                <a:latin typeface="Marianne" panose="02000000000000000000" pitchFamily="2" charset="0"/>
              </a:rPr>
              <a:t> des manquements constatés</a:t>
            </a:r>
          </a:p>
          <a:p>
            <a:pPr marL="285750" indent="-193675" algn="just">
              <a:buClr>
                <a:srgbClr val="0070C0"/>
              </a:buClr>
              <a:buFont typeface="Arial" panose="020B0604020202020204" pitchFamily="34" charset="0"/>
              <a:buChar char="•"/>
            </a:pPr>
            <a:r>
              <a:rPr lang="fr-FR" b="0" dirty="0">
                <a:latin typeface="Marianne" panose="02000000000000000000" pitchFamily="2" charset="0"/>
              </a:rPr>
              <a:t>Le </a:t>
            </a:r>
            <a:r>
              <a:rPr lang="fr-FR" dirty="0">
                <a:latin typeface="Marianne" panose="02000000000000000000" pitchFamily="2" charset="0"/>
              </a:rPr>
              <a:t>bilan qualitatif </a:t>
            </a:r>
            <a:r>
              <a:rPr lang="fr-FR" b="0" dirty="0">
                <a:latin typeface="Marianne" panose="02000000000000000000" pitchFamily="2" charset="0"/>
              </a:rPr>
              <a:t>de l’action et de son impact sera réalisé au cours du premier semestre</a:t>
            </a:r>
            <a:r>
              <a:rPr lang="fr-FR" dirty="0">
                <a:latin typeface="Marianne" panose="02000000000000000000" pitchFamily="2" charset="0"/>
              </a:rPr>
              <a:t> 2027</a:t>
            </a:r>
            <a:r>
              <a:rPr lang="fr-FR" b="0" dirty="0">
                <a:latin typeface="Marianne" panose="02000000000000000000" pitchFamily="2" charset="0"/>
              </a:rPr>
              <a:t>. Ce bilan sera communiqué aux partenaires sociaux et aux partenaires de la prévention afin de nourrir les réflexions. Il fera également l’objet d’une large communication.</a:t>
            </a:r>
          </a:p>
          <a:p>
            <a:pPr marL="285750" indent="-285750">
              <a:buFontTx/>
              <a:buChar char="-"/>
            </a:pPr>
            <a:endParaRPr lang="fr-FR" b="0" dirty="0">
              <a:latin typeface="Marianne" panose="02000000000000000000" pitchFamily="2" charset="0"/>
            </a:endParaRPr>
          </a:p>
          <a:p>
            <a:pPr marL="92075" indent="0">
              <a:spcBef>
                <a:spcPts val="0"/>
              </a:spcBef>
              <a:spcAft>
                <a:spcPts val="0"/>
              </a:spcAft>
              <a:buNone/>
            </a:pPr>
            <a:endParaRPr lang="fr-FR" b="0" dirty="0">
              <a:latin typeface="Marianne" panose="02000000000000000000" pitchFamily="2" charset="0"/>
            </a:endParaRPr>
          </a:p>
        </p:txBody>
      </p:sp>
      <p:sp>
        <p:nvSpPr>
          <p:cNvPr id="6" name="Espace réservé de la date 5"/>
          <p:cNvSpPr>
            <a:spLocks noGrp="1"/>
          </p:cNvSpPr>
          <p:nvPr>
            <p:ph type="dt" sz="half" idx="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51C71F6-E0A6-1740-B64F-38F332886BAF}" type="datetime1">
              <a:rPr kumimoji="0" lang="fr-FR" sz="750" b="1" i="0" u="none" strike="noStrike" kern="1200" cap="all"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fr-FR" sz="750" b="1" i="0" u="none" strike="noStrike" kern="1200" cap="all" spc="0" normalizeH="0" baseline="0" noProof="0" dirty="0">
              <a:ln>
                <a:noFill/>
              </a:ln>
              <a:solidFill>
                <a:srgbClr val="000000"/>
              </a:solidFill>
              <a:effectLst/>
              <a:uLnTx/>
              <a:uFillTx/>
              <a:latin typeface="Arial"/>
              <a:ea typeface="+mn-ea"/>
              <a:cs typeface="+mn-cs"/>
            </a:endParaRPr>
          </a:p>
        </p:txBody>
      </p:sp>
      <p:sp>
        <p:nvSpPr>
          <p:cNvPr id="7" name="Titre 6"/>
          <p:cNvSpPr>
            <a:spLocks noGrp="1"/>
          </p:cNvSpPr>
          <p:nvPr>
            <p:ph type="title"/>
          </p:nvPr>
        </p:nvSpPr>
        <p:spPr>
          <a:ln>
            <a:noFill/>
          </a:ln>
        </p:spPr>
        <p:txBody>
          <a:bodyPr>
            <a:normAutofit/>
          </a:bodyPr>
          <a:lstStyle/>
          <a:p>
            <a:r>
              <a:rPr lang="fr-FR" sz="2400" dirty="0">
                <a:solidFill>
                  <a:srgbClr val="0070C0"/>
                </a:solidFill>
                <a:latin typeface="Marianne" panose="02000000000000000000" pitchFamily="2" charset="0"/>
              </a:rPr>
              <a:t>Calendrier de la campagne </a:t>
            </a:r>
            <a:endParaRPr lang="fr-FR" sz="2400" dirty="0">
              <a:solidFill>
                <a:srgbClr val="0070C0"/>
              </a:solidFill>
            </a:endParaRPr>
          </a:p>
        </p:txBody>
      </p:sp>
      <p:sp>
        <p:nvSpPr>
          <p:cNvPr id="8" name="Espace réservé du pied de page 7"/>
          <p:cNvSpPr>
            <a:spLocks noGrp="1"/>
          </p:cNvSpPr>
          <p:nvPr>
            <p:ph type="ftr" sz="quarter" idx="3"/>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750" b="1" i="0" u="none" strike="noStrike" kern="1200" cap="none" spc="0" normalizeH="0" baseline="0" noProof="0" dirty="0">
                <a:ln>
                  <a:noFill/>
                </a:ln>
                <a:solidFill>
                  <a:srgbClr val="000000"/>
                </a:solidFill>
                <a:effectLst/>
                <a:uLnTx/>
                <a:uFillTx/>
                <a:latin typeface="Arial"/>
                <a:ea typeface="+mn-ea"/>
                <a:cs typeface="+mn-cs"/>
              </a:rPr>
              <a:t>DREETS BFC</a:t>
            </a:r>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0248" y="394604"/>
            <a:ext cx="566591" cy="288197"/>
          </a:xfrm>
          <a:prstGeom prst="rect">
            <a:avLst/>
          </a:prstGeom>
        </p:spPr>
      </p:pic>
    </p:spTree>
    <p:extLst>
      <p:ext uri="{BB962C8B-B14F-4D97-AF65-F5344CB8AC3E}">
        <p14:creationId xmlns:p14="http://schemas.microsoft.com/office/powerpoint/2010/main" val="1948655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11</a:t>
            </a:fld>
            <a:endParaRPr lang="fr-FR" dirty="0"/>
          </a:p>
        </p:txBody>
      </p:sp>
      <p:sp>
        <p:nvSpPr>
          <p:cNvPr id="3" name="Espace réservé du texte 2"/>
          <p:cNvSpPr>
            <a:spLocks noGrp="1"/>
          </p:cNvSpPr>
          <p:nvPr>
            <p:ph type="body" sz="quarter" idx="13"/>
          </p:nvPr>
        </p:nvSpPr>
        <p:spPr>
          <a:xfrm>
            <a:off x="333632" y="1433019"/>
            <a:ext cx="8443311" cy="3126123"/>
          </a:xfrm>
        </p:spPr>
        <p:txBody>
          <a:bodyPr/>
          <a:lstStyle/>
          <a:p>
            <a:pPr marL="0" indent="0" algn="ctr">
              <a:buClr>
                <a:srgbClr val="0070C0"/>
              </a:buClr>
              <a:buNone/>
            </a:pPr>
            <a:r>
              <a:rPr lang="fr-FR" sz="1600" dirty="0">
                <a:solidFill>
                  <a:srgbClr val="0070C0"/>
                </a:solidFill>
                <a:latin typeface="Marianne" panose="02000000000000000000" pitchFamily="2" charset="0"/>
              </a:rPr>
              <a:t>Merci pour votre attention</a:t>
            </a:r>
          </a:p>
          <a:p>
            <a:pPr marL="0" indent="0" algn="ctr">
              <a:buClr>
                <a:srgbClr val="0070C0"/>
              </a:buClr>
              <a:buNone/>
            </a:pPr>
            <a:r>
              <a:rPr lang="fr-FR" sz="1600" dirty="0">
                <a:solidFill>
                  <a:srgbClr val="0070C0"/>
                </a:solidFill>
                <a:latin typeface="Marianne" panose="02000000000000000000" pitchFamily="2" charset="0"/>
              </a:rPr>
              <a:t>Réponses à vos questions et recueil de vos observations </a:t>
            </a:r>
          </a:p>
        </p:txBody>
      </p:sp>
      <p:sp>
        <p:nvSpPr>
          <p:cNvPr id="6" name="Espace réservé de la date 5"/>
          <p:cNvSpPr>
            <a:spLocks noGrp="1"/>
          </p:cNvSpPr>
          <p:nvPr>
            <p:ph type="dt" sz="half" idx="2"/>
          </p:nvPr>
        </p:nvSpPr>
        <p:spPr/>
        <p:txBody>
          <a:bodyPr/>
          <a:lstStyle/>
          <a:p>
            <a:fld id="{251C71F6-E0A6-1740-B64F-38F332886BAF}" type="datetime1">
              <a:rPr lang="fr-FR" cap="all" smtClean="0"/>
              <a:pPr/>
              <a:t>01/07/2026</a:t>
            </a:fld>
            <a:endParaRPr lang="fr-FR" cap="all" dirty="0"/>
          </a:p>
        </p:txBody>
      </p:sp>
      <p:sp>
        <p:nvSpPr>
          <p:cNvPr id="8" name="Espace réservé du pied de page 7"/>
          <p:cNvSpPr>
            <a:spLocks noGrp="1"/>
          </p:cNvSpPr>
          <p:nvPr>
            <p:ph type="ftr" sz="quarter" idx="3"/>
          </p:nvPr>
        </p:nvSpPr>
        <p:spPr/>
        <p:txBody>
          <a:bodyPr/>
          <a:lstStyle/>
          <a:p>
            <a:r>
              <a:rPr lang="fr-FR" dirty="0"/>
              <a:t>DREETS BFC</a:t>
            </a:r>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0248" y="394604"/>
            <a:ext cx="566591" cy="288197"/>
          </a:xfrm>
          <a:prstGeom prst="rect">
            <a:avLst/>
          </a:prstGeom>
        </p:spPr>
      </p:pic>
    </p:spTree>
    <p:extLst>
      <p:ext uri="{BB962C8B-B14F-4D97-AF65-F5344CB8AC3E}">
        <p14:creationId xmlns:p14="http://schemas.microsoft.com/office/powerpoint/2010/main" val="3947188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latin typeface="Marianne" panose="02000000000000000000" pitchFamily="2" charset="0"/>
              </a:rPr>
              <a:pPr/>
              <a:t>2</a:t>
            </a:fld>
            <a:endParaRPr lang="fr-FR" dirty="0">
              <a:latin typeface="Marianne" panose="02000000000000000000" pitchFamily="2" charset="0"/>
            </a:endParaRPr>
          </a:p>
        </p:txBody>
      </p:sp>
      <p:sp>
        <p:nvSpPr>
          <p:cNvPr id="3" name="Espace réservé de la date 2"/>
          <p:cNvSpPr>
            <a:spLocks noGrp="1"/>
          </p:cNvSpPr>
          <p:nvPr>
            <p:ph type="dt" sz="half" idx="2"/>
          </p:nvPr>
        </p:nvSpPr>
        <p:spPr/>
        <p:txBody>
          <a:bodyPr/>
          <a:lstStyle/>
          <a:p>
            <a:fld id="{6A4A60EE-9D13-3442-9796-E718C6343EC1}" type="datetime1">
              <a:rPr lang="fr-FR" cap="all" smtClean="0">
                <a:latin typeface="Marianne" panose="02000000000000000000" pitchFamily="2" charset="0"/>
              </a:rPr>
              <a:pPr/>
              <a:t>01/07/2026</a:t>
            </a:fld>
            <a:endParaRPr lang="fr-FR" cap="all" dirty="0">
              <a:latin typeface="Marianne" panose="02000000000000000000" pitchFamily="2" charset="0"/>
            </a:endParaRPr>
          </a:p>
        </p:txBody>
      </p:sp>
      <p:sp>
        <p:nvSpPr>
          <p:cNvPr id="4" name="Espace réservé du texte 3"/>
          <p:cNvSpPr>
            <a:spLocks noGrp="1"/>
          </p:cNvSpPr>
          <p:nvPr>
            <p:ph type="body" sz="quarter" idx="13"/>
          </p:nvPr>
        </p:nvSpPr>
        <p:spPr>
          <a:xfrm>
            <a:off x="323850" y="1179492"/>
            <a:ext cx="8424614" cy="242951"/>
          </a:xfrm>
        </p:spPr>
        <p:txBody>
          <a:bodyPr/>
          <a:lstStyle/>
          <a:p>
            <a:r>
              <a:rPr lang="fr-FR" dirty="0">
                <a:latin typeface="Marianne" panose="02000000000000000000" pitchFamily="2" charset="0"/>
              </a:rPr>
              <a:t>Les enjeux de la campagne</a:t>
            </a:r>
          </a:p>
        </p:txBody>
      </p:sp>
      <p:sp>
        <p:nvSpPr>
          <p:cNvPr id="5" name="Titre 4"/>
          <p:cNvSpPr>
            <a:spLocks noGrp="1"/>
          </p:cNvSpPr>
          <p:nvPr>
            <p:ph type="title"/>
          </p:nvPr>
        </p:nvSpPr>
        <p:spPr/>
        <p:txBody>
          <a:bodyPr>
            <a:normAutofit/>
          </a:bodyPr>
          <a:lstStyle/>
          <a:p>
            <a:r>
              <a:rPr lang="fr-FR" sz="2400" dirty="0">
                <a:solidFill>
                  <a:srgbClr val="0070C0"/>
                </a:solidFill>
                <a:latin typeface="Marianne" panose="02000000000000000000" pitchFamily="2" charset="0"/>
              </a:rPr>
              <a:t>Introduction</a:t>
            </a:r>
          </a:p>
        </p:txBody>
      </p:sp>
      <p:sp>
        <p:nvSpPr>
          <p:cNvPr id="6" name="Espace réservé du texte 5"/>
          <p:cNvSpPr>
            <a:spLocks noGrp="1"/>
          </p:cNvSpPr>
          <p:nvPr>
            <p:ph type="body" sz="quarter" idx="14"/>
          </p:nvPr>
        </p:nvSpPr>
        <p:spPr>
          <a:xfrm>
            <a:off x="323850" y="1563638"/>
            <a:ext cx="8424334" cy="3168352"/>
          </a:xfrm>
        </p:spPr>
        <p:txBody>
          <a:bodyPr/>
          <a:lstStyle/>
          <a:p>
            <a:r>
              <a:rPr lang="fr-FR" dirty="0">
                <a:latin typeface="Marianne" panose="02000000000000000000" pitchFamily="2" charset="0"/>
              </a:rPr>
              <a:t>Le plan national d’action du système d’inspection du travail pour 2026-2029 : </a:t>
            </a:r>
          </a:p>
          <a:p>
            <a:pPr marL="377825" indent="-285750" algn="just">
              <a:buClr>
                <a:srgbClr val="0070C0"/>
              </a:buClr>
              <a:buFont typeface="Arial" panose="020B0604020202020204" pitchFamily="34" charset="0"/>
              <a:buChar char="•"/>
            </a:pPr>
            <a:r>
              <a:rPr lang="fr-FR" dirty="0">
                <a:latin typeface="Marianne" panose="02000000000000000000" pitchFamily="2" charset="0"/>
              </a:rPr>
              <a:t>Un engagement sur les sujets incontournables autour de la protection des </a:t>
            </a:r>
            <a:r>
              <a:rPr lang="fr-FR" b="1" dirty="0">
                <a:latin typeface="Marianne" panose="02000000000000000000" pitchFamily="2" charset="0"/>
              </a:rPr>
              <a:t>droits fondamentaux des travailleurs</a:t>
            </a:r>
          </a:p>
          <a:p>
            <a:pPr marL="377825" indent="-285750" algn="just">
              <a:buClr>
                <a:srgbClr val="0070C0"/>
              </a:buClr>
              <a:buFont typeface="Arial" panose="020B0604020202020204" pitchFamily="34" charset="0"/>
              <a:buChar char="•"/>
            </a:pPr>
            <a:r>
              <a:rPr lang="fr-FR" dirty="0">
                <a:latin typeface="Marianne" panose="02000000000000000000" pitchFamily="2" charset="0"/>
              </a:rPr>
              <a:t>L’organisation des actions collectives sous forme de </a:t>
            </a:r>
            <a:r>
              <a:rPr lang="fr-FR" b="1" dirty="0">
                <a:latin typeface="Marianne" panose="02000000000000000000" pitchFamily="2" charset="0"/>
              </a:rPr>
              <a:t>campagnes</a:t>
            </a:r>
            <a:r>
              <a:rPr lang="fr-FR" dirty="0">
                <a:latin typeface="Marianne" panose="02000000000000000000" pitchFamily="2" charset="0"/>
              </a:rPr>
              <a:t> pour sensibiliser les acteurs et faire progresser le respect du droit du travail</a:t>
            </a:r>
          </a:p>
          <a:p>
            <a:pPr marL="263525" indent="-171450" algn="just">
              <a:buClr>
                <a:srgbClr val="0070C0"/>
              </a:buClr>
              <a:buFont typeface="Arial" panose="020B0604020202020204" pitchFamily="34" charset="0"/>
              <a:buChar char="•"/>
            </a:pPr>
            <a:endParaRPr lang="fr-FR" sz="400" dirty="0">
              <a:latin typeface="Marianne" panose="02000000000000000000" pitchFamily="2" charset="0"/>
            </a:endParaRPr>
          </a:p>
          <a:p>
            <a:pPr algn="just">
              <a:buClr>
                <a:srgbClr val="0070C0"/>
              </a:buClr>
            </a:pPr>
            <a:r>
              <a:rPr lang="fr-FR" dirty="0">
                <a:latin typeface="Marianne" panose="02000000000000000000" pitchFamily="2" charset="0"/>
              </a:rPr>
              <a:t>Le choix de la campagne Equipements de travail 2026 :</a:t>
            </a:r>
          </a:p>
          <a:p>
            <a:pPr marL="377825" indent="-285750" algn="just">
              <a:buClr>
                <a:srgbClr val="0070C0"/>
              </a:buClr>
              <a:buFont typeface="Arial" panose="020B0604020202020204" pitchFamily="34" charset="0"/>
              <a:buChar char="•"/>
            </a:pPr>
            <a:r>
              <a:rPr lang="fr-FR" dirty="0">
                <a:latin typeface="Marianne" panose="02000000000000000000" pitchFamily="2" charset="0"/>
              </a:rPr>
              <a:t>Conforté par les constats réalisés lors de la campagne précédente de 2023-2024</a:t>
            </a:r>
          </a:p>
          <a:p>
            <a:pPr marL="377825" indent="-285750" algn="just">
              <a:buClr>
                <a:srgbClr val="0070C0"/>
              </a:buClr>
              <a:buFont typeface="Arial" panose="020B0604020202020204" pitchFamily="34" charset="0"/>
              <a:buChar char="•"/>
            </a:pPr>
            <a:r>
              <a:rPr lang="fr-FR" dirty="0">
                <a:latin typeface="Marianne" panose="02000000000000000000" pitchFamily="2" charset="0"/>
              </a:rPr>
              <a:t>Cohérence avec les sujets incontournables : la prévention des risques d’accidents du travail</a:t>
            </a:r>
          </a:p>
          <a:p>
            <a:pPr marL="377825" indent="-285750" algn="just">
              <a:buClr>
                <a:srgbClr val="0070C0"/>
              </a:buClr>
              <a:buFont typeface="Arial" panose="020B0604020202020204" pitchFamily="34" charset="0"/>
              <a:buChar char="•"/>
            </a:pPr>
            <a:endParaRPr lang="fr-FR" dirty="0">
              <a:latin typeface="Marianne" panose="02000000000000000000" pitchFamily="2" charset="0"/>
            </a:endParaRPr>
          </a:p>
          <a:p>
            <a:pPr algn="just">
              <a:buClr>
                <a:srgbClr val="0070C0"/>
              </a:buClr>
            </a:pPr>
            <a:r>
              <a:rPr lang="fr-FR" dirty="0">
                <a:latin typeface="Marianne" panose="02000000000000000000" pitchFamily="2" charset="0"/>
                <a:sym typeface="Wingdings" panose="05000000000000000000" pitchFamily="2" charset="2"/>
              </a:rPr>
              <a:t> </a:t>
            </a:r>
            <a:r>
              <a:rPr lang="fr-FR" dirty="0">
                <a:solidFill>
                  <a:schemeClr val="tx2">
                    <a:lumMod val="75000"/>
                  </a:schemeClr>
                </a:solidFill>
                <a:latin typeface="Marianne" panose="02000000000000000000" pitchFamily="2" charset="0"/>
                <a:hlinkClick r:id="rId3">
                  <a:extLst>
                    <a:ext uri="{A12FA001-AC4F-418D-AE19-62706E023703}">
                      <ahyp:hlinkClr xmlns:ahyp="http://schemas.microsoft.com/office/drawing/2018/hyperlinkcolor" val="tx"/>
                    </a:ext>
                  </a:extLst>
                </a:hlinkClick>
              </a:rPr>
              <a:t>bilan-de-la-campagne ET-2023-2024-de-linspection-du-travail</a:t>
            </a:r>
            <a:endParaRPr lang="fr-FR" dirty="0">
              <a:solidFill>
                <a:schemeClr val="tx2">
                  <a:lumMod val="75000"/>
                </a:schemeClr>
              </a:solidFill>
              <a:latin typeface="Marianne" panose="02000000000000000000" pitchFamily="2" charset="0"/>
            </a:endParaRPr>
          </a:p>
        </p:txBody>
      </p:sp>
      <p:sp>
        <p:nvSpPr>
          <p:cNvPr id="7" name="Espace réservé du pied de page 6"/>
          <p:cNvSpPr>
            <a:spLocks noGrp="1"/>
          </p:cNvSpPr>
          <p:nvPr>
            <p:ph type="ftr" sz="quarter" idx="3"/>
          </p:nvPr>
        </p:nvSpPr>
        <p:spPr/>
        <p:txBody>
          <a:bodyPr/>
          <a:lstStyle/>
          <a:p>
            <a:r>
              <a:rPr lang="fr-FR" dirty="0">
                <a:latin typeface="Marianne" panose="02000000000000000000" pitchFamily="2" charset="0"/>
              </a:rPr>
              <a:t>DREETS BFC</a:t>
            </a:r>
          </a:p>
        </p:txBody>
      </p:sp>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00248" y="394604"/>
            <a:ext cx="566591" cy="288197"/>
          </a:xfrm>
          <a:prstGeom prst="rect">
            <a:avLst/>
          </a:prstGeom>
        </p:spPr>
      </p:pic>
    </p:spTree>
    <p:extLst>
      <p:ext uri="{BB962C8B-B14F-4D97-AF65-F5344CB8AC3E}">
        <p14:creationId xmlns:p14="http://schemas.microsoft.com/office/powerpoint/2010/main" val="1762272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45C4C-7D9F-2B40-3D28-C4676577FE3B}"/>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261F5468-DFDB-A857-6455-3ADD571002AD}"/>
              </a:ext>
            </a:extLst>
          </p:cNvPr>
          <p:cNvSpPr>
            <a:spLocks noGrp="1"/>
          </p:cNvSpPr>
          <p:nvPr>
            <p:ph type="sldNum" sz="quarter" idx="12"/>
          </p:nvPr>
        </p:nvSpPr>
        <p:spPr/>
        <p:txBody>
          <a:bodyPr/>
          <a:lstStyle/>
          <a:p>
            <a:fld id="{733122C9-A0B9-462F-8757-0847AD287B63}" type="slidenum">
              <a:rPr lang="fr-FR" smtClean="0">
                <a:latin typeface="Marianne" panose="02000000000000000000" pitchFamily="2" charset="0"/>
              </a:rPr>
              <a:pPr/>
              <a:t>3</a:t>
            </a:fld>
            <a:endParaRPr lang="fr-FR" dirty="0">
              <a:latin typeface="Marianne" panose="02000000000000000000" pitchFamily="2" charset="0"/>
            </a:endParaRPr>
          </a:p>
        </p:txBody>
      </p:sp>
      <p:sp>
        <p:nvSpPr>
          <p:cNvPr id="3" name="Espace réservé de la date 2">
            <a:extLst>
              <a:ext uri="{FF2B5EF4-FFF2-40B4-BE49-F238E27FC236}">
                <a16:creationId xmlns:a16="http://schemas.microsoft.com/office/drawing/2014/main" id="{841D8D00-7D09-E6BE-3D4D-C249DA5441A8}"/>
              </a:ext>
            </a:extLst>
          </p:cNvPr>
          <p:cNvSpPr>
            <a:spLocks noGrp="1"/>
          </p:cNvSpPr>
          <p:nvPr>
            <p:ph type="dt" sz="half" idx="2"/>
          </p:nvPr>
        </p:nvSpPr>
        <p:spPr/>
        <p:txBody>
          <a:bodyPr/>
          <a:lstStyle/>
          <a:p>
            <a:fld id="{6A4A60EE-9D13-3442-9796-E718C6343EC1}" type="datetime1">
              <a:rPr lang="fr-FR" cap="all" smtClean="0">
                <a:latin typeface="Marianne" panose="02000000000000000000" pitchFamily="2" charset="0"/>
              </a:rPr>
              <a:pPr/>
              <a:t>01/07/2026</a:t>
            </a:fld>
            <a:endParaRPr lang="fr-FR" cap="all" dirty="0">
              <a:latin typeface="Marianne" panose="02000000000000000000" pitchFamily="2" charset="0"/>
            </a:endParaRPr>
          </a:p>
        </p:txBody>
      </p:sp>
      <p:sp>
        <p:nvSpPr>
          <p:cNvPr id="5" name="Titre 4">
            <a:extLst>
              <a:ext uri="{FF2B5EF4-FFF2-40B4-BE49-F238E27FC236}">
                <a16:creationId xmlns:a16="http://schemas.microsoft.com/office/drawing/2014/main" id="{A13DABED-B0E0-4068-6F22-38A219478B86}"/>
              </a:ext>
            </a:extLst>
          </p:cNvPr>
          <p:cNvSpPr>
            <a:spLocks noGrp="1"/>
          </p:cNvSpPr>
          <p:nvPr>
            <p:ph type="title"/>
          </p:nvPr>
        </p:nvSpPr>
        <p:spPr/>
        <p:txBody>
          <a:bodyPr>
            <a:noAutofit/>
          </a:bodyPr>
          <a:lstStyle/>
          <a:p>
            <a:r>
              <a:rPr lang="fr-FR" sz="2400" dirty="0">
                <a:solidFill>
                  <a:srgbClr val="0070C0"/>
                </a:solidFill>
                <a:latin typeface="Marianne" panose="02000000000000000000" pitchFamily="2" charset="0"/>
              </a:rPr>
              <a:t>Constats de la campagne précédente </a:t>
            </a:r>
          </a:p>
        </p:txBody>
      </p:sp>
      <p:sp>
        <p:nvSpPr>
          <p:cNvPr id="6" name="Espace réservé du texte 5">
            <a:extLst>
              <a:ext uri="{FF2B5EF4-FFF2-40B4-BE49-F238E27FC236}">
                <a16:creationId xmlns:a16="http://schemas.microsoft.com/office/drawing/2014/main" id="{8F89BE25-D4F4-4DD8-BD88-58E1677D883D}"/>
              </a:ext>
            </a:extLst>
          </p:cNvPr>
          <p:cNvSpPr>
            <a:spLocks noGrp="1"/>
          </p:cNvSpPr>
          <p:nvPr>
            <p:ph type="body" sz="quarter" idx="14"/>
          </p:nvPr>
        </p:nvSpPr>
        <p:spPr>
          <a:xfrm>
            <a:off x="280658" y="1179492"/>
            <a:ext cx="8424334" cy="3168352"/>
          </a:xfrm>
        </p:spPr>
        <p:txBody>
          <a:bodyPr/>
          <a:lstStyle/>
          <a:p>
            <a:pPr marL="377825" lvl="0" indent="-285750" algn="just">
              <a:buClr>
                <a:srgbClr val="0070C0"/>
              </a:buClr>
              <a:buFont typeface="Arial" panose="020B0604020202020204" pitchFamily="34" charset="0"/>
              <a:buChar char="•"/>
            </a:pPr>
            <a:r>
              <a:rPr lang="fr-FR" b="1" dirty="0">
                <a:latin typeface="Marianne" panose="02000000000000000000" pitchFamily="2" charset="0"/>
              </a:rPr>
              <a:t>Evaluation des risques</a:t>
            </a:r>
            <a:r>
              <a:rPr lang="fr-FR" dirty="0">
                <a:latin typeface="Marianne" panose="02000000000000000000" pitchFamily="2" charset="0"/>
              </a:rPr>
              <a:t> : </a:t>
            </a:r>
            <a:r>
              <a:rPr lang="fr-FR" b="1" dirty="0">
                <a:latin typeface="Marianne" panose="02000000000000000000" pitchFamily="2" charset="0"/>
              </a:rPr>
              <a:t>plus de la moitié </a:t>
            </a:r>
            <a:r>
              <a:rPr lang="fr-FR" dirty="0">
                <a:latin typeface="Marianne" panose="02000000000000000000" pitchFamily="2" charset="0"/>
              </a:rPr>
              <a:t>des DUER non conformes ou absents </a:t>
            </a:r>
          </a:p>
          <a:p>
            <a:pPr marL="377825" lvl="0" indent="-285750" algn="just">
              <a:buClr>
                <a:srgbClr val="0070C0"/>
              </a:buClr>
              <a:buFont typeface="Arial" panose="020B0604020202020204" pitchFamily="34" charset="0"/>
              <a:buChar char="•"/>
            </a:pPr>
            <a:r>
              <a:rPr lang="fr-FR" b="1" dirty="0">
                <a:latin typeface="Marianne" panose="02000000000000000000" pitchFamily="2" charset="0"/>
              </a:rPr>
              <a:t>Circulation</a:t>
            </a:r>
            <a:r>
              <a:rPr lang="fr-FR" dirty="0">
                <a:latin typeface="Marianne" panose="02000000000000000000" pitchFamily="2" charset="0"/>
              </a:rPr>
              <a:t> : pas de mesures de prévention totalement adaptées </a:t>
            </a:r>
            <a:r>
              <a:rPr lang="fr-FR" b="1" dirty="0">
                <a:latin typeface="Marianne" panose="02000000000000000000" pitchFamily="2" charset="0"/>
              </a:rPr>
              <a:t>dans 64% des cas</a:t>
            </a:r>
            <a:endParaRPr lang="fr-FR" dirty="0">
              <a:latin typeface="Marianne" panose="02000000000000000000" pitchFamily="2" charset="0"/>
            </a:endParaRPr>
          </a:p>
          <a:p>
            <a:pPr marL="377825" lvl="0" indent="-285750" algn="just">
              <a:buClr>
                <a:srgbClr val="0070C0"/>
              </a:buClr>
              <a:buFont typeface="Arial" panose="020B0604020202020204" pitchFamily="34" charset="0"/>
              <a:buChar char="•"/>
            </a:pPr>
            <a:r>
              <a:rPr lang="fr-FR" b="1" dirty="0">
                <a:latin typeface="Marianne" panose="02000000000000000000" pitchFamily="2" charset="0"/>
              </a:rPr>
              <a:t>Autorisations de conduite</a:t>
            </a:r>
            <a:r>
              <a:rPr lang="fr-FR" dirty="0">
                <a:latin typeface="Marianne" panose="02000000000000000000" pitchFamily="2" charset="0"/>
              </a:rPr>
              <a:t> : </a:t>
            </a:r>
            <a:r>
              <a:rPr lang="fr-FR" b="1" dirty="0">
                <a:latin typeface="Marianne" panose="02000000000000000000" pitchFamily="2" charset="0"/>
              </a:rPr>
              <a:t>26% </a:t>
            </a:r>
            <a:r>
              <a:rPr lang="fr-FR" dirty="0">
                <a:latin typeface="Marianne" panose="02000000000000000000" pitchFamily="2" charset="0"/>
              </a:rPr>
              <a:t>de non-conformité</a:t>
            </a:r>
          </a:p>
          <a:p>
            <a:pPr marL="377825" lvl="0" indent="-285750" algn="just">
              <a:buClr>
                <a:srgbClr val="0070C0"/>
              </a:buClr>
              <a:buFont typeface="Arial" panose="020B0604020202020204" pitchFamily="34" charset="0"/>
              <a:buChar char="•"/>
            </a:pPr>
            <a:r>
              <a:rPr lang="fr-FR" b="1" dirty="0">
                <a:latin typeface="Marianne" panose="02000000000000000000" pitchFamily="2" charset="0"/>
              </a:rPr>
              <a:t>Les jeunes travailleurs </a:t>
            </a:r>
            <a:r>
              <a:rPr lang="fr-FR" dirty="0">
                <a:latin typeface="Marianne" panose="02000000000000000000" pitchFamily="2" charset="0"/>
              </a:rPr>
              <a:t>étaient plus souvent concernés par ce manquement</a:t>
            </a:r>
          </a:p>
          <a:p>
            <a:pPr marL="377825" lvl="0" indent="-285750" algn="just">
              <a:buClr>
                <a:srgbClr val="0070C0"/>
              </a:buClr>
              <a:buFont typeface="Arial" panose="020B0604020202020204" pitchFamily="34" charset="0"/>
              <a:buChar char="•"/>
            </a:pPr>
            <a:r>
              <a:rPr lang="fr-FR" b="1" dirty="0">
                <a:latin typeface="Marianne" panose="02000000000000000000" pitchFamily="2" charset="0"/>
              </a:rPr>
              <a:t>Formations</a:t>
            </a:r>
            <a:r>
              <a:rPr lang="fr-FR" dirty="0">
                <a:latin typeface="Marianne" panose="02000000000000000000" pitchFamily="2" charset="0"/>
              </a:rPr>
              <a:t> : 26% des employeurs n’avaient pas délivré à l’ensemble des salariés concernés les informations et instructions relatives aux lieux d’utilisation de l’équipement </a:t>
            </a:r>
          </a:p>
          <a:p>
            <a:pPr marL="377825" lvl="0" indent="-285750" algn="just">
              <a:buClr>
                <a:srgbClr val="0070C0"/>
              </a:buClr>
              <a:buFont typeface="Arial" panose="020B0604020202020204" pitchFamily="34" charset="0"/>
              <a:buChar char="•"/>
            </a:pPr>
            <a:r>
              <a:rPr lang="fr-FR" b="1" dirty="0">
                <a:latin typeface="Marianne" panose="02000000000000000000" pitchFamily="2" charset="0"/>
              </a:rPr>
              <a:t>Vérifications périodiques (VGP) : </a:t>
            </a:r>
            <a:r>
              <a:rPr lang="fr-FR" dirty="0">
                <a:latin typeface="Marianne" panose="02000000000000000000" pitchFamily="2" charset="0"/>
              </a:rPr>
              <a:t>23 % des équipements n’ont pas fait l’objet d’une VGP</a:t>
            </a:r>
          </a:p>
          <a:p>
            <a:pPr marL="377825" lvl="0" indent="-285750" algn="just">
              <a:buClr>
                <a:srgbClr val="0070C0"/>
              </a:buClr>
              <a:buFont typeface="Arial" panose="020B0604020202020204" pitchFamily="34" charset="0"/>
              <a:buChar char="•"/>
            </a:pPr>
            <a:r>
              <a:rPr lang="fr-FR" b="1" dirty="0">
                <a:latin typeface="Marianne" panose="02000000000000000000" pitchFamily="2" charset="0"/>
              </a:rPr>
              <a:t>VGP </a:t>
            </a:r>
            <a:r>
              <a:rPr lang="fr-FR" dirty="0">
                <a:latin typeface="Marianne" panose="02000000000000000000" pitchFamily="2" charset="0"/>
              </a:rPr>
              <a:t>des chariots automoteurs </a:t>
            </a:r>
            <a:r>
              <a:rPr lang="fr-FR" b="1" dirty="0">
                <a:latin typeface="Marianne" panose="02000000000000000000" pitchFamily="2" charset="0"/>
              </a:rPr>
              <a:t>incomplètes dans 84% des cas</a:t>
            </a:r>
            <a:r>
              <a:rPr lang="fr-FR" dirty="0">
                <a:latin typeface="Marianne" panose="02000000000000000000" pitchFamily="2" charset="0"/>
              </a:rPr>
              <a:t> (contre 23% et 15% pour les autres types d’engins) </a:t>
            </a:r>
          </a:p>
          <a:p>
            <a:pPr marL="377825" lvl="0" indent="-285750" algn="just">
              <a:buClr>
                <a:srgbClr val="0070C0"/>
              </a:buClr>
              <a:buFont typeface="Arial" panose="020B0604020202020204" pitchFamily="34" charset="0"/>
              <a:buChar char="•"/>
            </a:pPr>
            <a:r>
              <a:rPr lang="fr-FR" dirty="0">
                <a:latin typeface="Marianne" panose="02000000000000000000" pitchFamily="2" charset="0"/>
              </a:rPr>
              <a:t>Observations du vérificateur prises en compte de façon incomplète par l’employeur</a:t>
            </a:r>
            <a:r>
              <a:rPr lang="fr-FR" b="1" dirty="0">
                <a:latin typeface="Marianne" panose="02000000000000000000" pitchFamily="2" charset="0"/>
              </a:rPr>
              <a:t> dans 70%</a:t>
            </a:r>
            <a:r>
              <a:rPr lang="fr-FR" dirty="0">
                <a:latin typeface="Marianne" panose="02000000000000000000" pitchFamily="2" charset="0"/>
              </a:rPr>
              <a:t> </a:t>
            </a:r>
            <a:r>
              <a:rPr lang="fr-FR" b="1" dirty="0">
                <a:latin typeface="Marianne" panose="02000000000000000000" pitchFamily="2" charset="0"/>
              </a:rPr>
              <a:t>des cas</a:t>
            </a:r>
            <a:r>
              <a:rPr lang="fr-FR" dirty="0">
                <a:latin typeface="Marianne" panose="02000000000000000000" pitchFamily="2" charset="0"/>
              </a:rPr>
              <a:t> pour les chariots contre 39 et 30% pour les autres équipements</a:t>
            </a:r>
          </a:p>
          <a:p>
            <a:pPr marL="377825" lvl="0" indent="-285750" algn="just">
              <a:buClr>
                <a:srgbClr val="0070C0"/>
              </a:buClr>
              <a:buFont typeface="Arial" panose="020B0604020202020204" pitchFamily="34" charset="0"/>
              <a:buChar char="•"/>
            </a:pPr>
            <a:r>
              <a:rPr lang="fr-FR" b="1" dirty="0">
                <a:latin typeface="Marianne" panose="02000000000000000000" pitchFamily="2" charset="0"/>
              </a:rPr>
              <a:t>Le secteur de l’agriculture</a:t>
            </a:r>
            <a:r>
              <a:rPr lang="fr-FR" dirty="0">
                <a:latin typeface="Marianne" panose="02000000000000000000" pitchFamily="2" charset="0"/>
              </a:rPr>
              <a:t>, présente, pour la plupart des sujets, un </a:t>
            </a:r>
            <a:r>
              <a:rPr lang="fr-FR" b="1" dirty="0">
                <a:latin typeface="Marianne" panose="02000000000000000000" pitchFamily="2" charset="0"/>
              </a:rPr>
              <a:t>niveau de manquement très supérieur</a:t>
            </a:r>
            <a:r>
              <a:rPr lang="fr-FR" dirty="0">
                <a:latin typeface="Marianne" panose="02000000000000000000" pitchFamily="2" charset="0"/>
              </a:rPr>
              <a:t> aux autres secteurs (de l’ordre du double)</a:t>
            </a:r>
          </a:p>
          <a:p>
            <a:pPr marL="377825" lvl="0" indent="-285750" algn="just">
              <a:buClr>
                <a:srgbClr val="0070C0"/>
              </a:buClr>
              <a:buFont typeface="Arial" panose="020B0604020202020204" pitchFamily="34" charset="0"/>
              <a:buChar char="•"/>
            </a:pPr>
            <a:r>
              <a:rPr lang="fr-FR" dirty="0">
                <a:latin typeface="Marianne" panose="02000000000000000000" pitchFamily="2" charset="0"/>
              </a:rPr>
              <a:t>Très faible pourcentage de </a:t>
            </a:r>
            <a:r>
              <a:rPr lang="fr-FR" b="1" dirty="0">
                <a:latin typeface="Marianne" panose="02000000000000000000" pitchFamily="2" charset="0"/>
              </a:rPr>
              <a:t>non mise en conformité</a:t>
            </a:r>
            <a:r>
              <a:rPr lang="fr-FR" dirty="0">
                <a:latin typeface="Marianne" panose="02000000000000000000" pitchFamily="2" charset="0"/>
              </a:rPr>
              <a:t> suite à l’action des services (3 à 6%). </a:t>
            </a:r>
          </a:p>
          <a:p>
            <a:pPr marL="377825" lvl="0" indent="-285750" algn="just">
              <a:buClr>
                <a:srgbClr val="0070C0"/>
              </a:buClr>
              <a:buFont typeface="Arial" panose="020B0604020202020204" pitchFamily="34" charset="0"/>
              <a:buChar char="•"/>
            </a:pPr>
            <a:endParaRPr lang="fr-FR" dirty="0">
              <a:latin typeface="Marianne" panose="02000000000000000000" pitchFamily="2" charset="0"/>
            </a:endParaRPr>
          </a:p>
          <a:p>
            <a:r>
              <a:rPr lang="fr-FR" dirty="0"/>
              <a:t> </a:t>
            </a:r>
          </a:p>
          <a:p>
            <a:r>
              <a:rPr lang="fr-FR" dirty="0"/>
              <a:t> </a:t>
            </a:r>
          </a:p>
          <a:p>
            <a:endParaRPr lang="fr-FR" dirty="0">
              <a:latin typeface="Marianne" panose="02000000000000000000" pitchFamily="2" charset="0"/>
            </a:endParaRPr>
          </a:p>
        </p:txBody>
      </p:sp>
      <p:sp>
        <p:nvSpPr>
          <p:cNvPr id="7" name="Espace réservé du pied de page 6">
            <a:extLst>
              <a:ext uri="{FF2B5EF4-FFF2-40B4-BE49-F238E27FC236}">
                <a16:creationId xmlns:a16="http://schemas.microsoft.com/office/drawing/2014/main" id="{90EEC23D-1CB5-DF57-1D72-13B3D7E46C56}"/>
              </a:ext>
            </a:extLst>
          </p:cNvPr>
          <p:cNvSpPr>
            <a:spLocks noGrp="1"/>
          </p:cNvSpPr>
          <p:nvPr>
            <p:ph type="ftr" sz="quarter" idx="3"/>
          </p:nvPr>
        </p:nvSpPr>
        <p:spPr/>
        <p:txBody>
          <a:bodyPr/>
          <a:lstStyle/>
          <a:p>
            <a:r>
              <a:rPr lang="fr-FR" dirty="0">
                <a:latin typeface="Marianne" panose="02000000000000000000" pitchFamily="2" charset="0"/>
              </a:rPr>
              <a:t>DREETS BFC</a:t>
            </a:r>
          </a:p>
        </p:txBody>
      </p:sp>
      <p:pic>
        <p:nvPicPr>
          <p:cNvPr id="8" name="Image 7">
            <a:extLst>
              <a:ext uri="{FF2B5EF4-FFF2-40B4-BE49-F238E27FC236}">
                <a16:creationId xmlns:a16="http://schemas.microsoft.com/office/drawing/2014/main" id="{6F00A1F3-5E38-8411-0E65-788374C36A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0248" y="394604"/>
            <a:ext cx="566591" cy="288197"/>
          </a:xfrm>
          <a:prstGeom prst="rect">
            <a:avLst/>
          </a:prstGeom>
        </p:spPr>
      </p:pic>
    </p:spTree>
    <p:extLst>
      <p:ext uri="{BB962C8B-B14F-4D97-AF65-F5344CB8AC3E}">
        <p14:creationId xmlns:p14="http://schemas.microsoft.com/office/powerpoint/2010/main" val="2503460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latin typeface="Marianne" panose="02000000000000000000" pitchFamily="2" charset="0"/>
              </a:rPr>
              <a:pPr/>
              <a:t>4</a:t>
            </a:fld>
            <a:endParaRPr lang="fr-FR" dirty="0">
              <a:latin typeface="Marianne" panose="02000000000000000000" pitchFamily="2" charset="0"/>
            </a:endParaRPr>
          </a:p>
        </p:txBody>
      </p:sp>
      <p:sp>
        <p:nvSpPr>
          <p:cNvPr id="3" name="Espace réservé de la date 2"/>
          <p:cNvSpPr>
            <a:spLocks noGrp="1"/>
          </p:cNvSpPr>
          <p:nvPr>
            <p:ph type="dt" sz="half" idx="2"/>
          </p:nvPr>
        </p:nvSpPr>
        <p:spPr/>
        <p:txBody>
          <a:bodyPr/>
          <a:lstStyle/>
          <a:p>
            <a:fld id="{6A4A60EE-9D13-3442-9796-E718C6343EC1}" type="datetime1">
              <a:rPr lang="fr-FR" cap="all" smtClean="0">
                <a:latin typeface="Marianne" panose="02000000000000000000" pitchFamily="2" charset="0"/>
              </a:rPr>
              <a:pPr/>
              <a:t>01/07/2026</a:t>
            </a:fld>
            <a:endParaRPr lang="fr-FR" cap="all" dirty="0">
              <a:latin typeface="Marianne" panose="02000000000000000000" pitchFamily="2" charset="0"/>
            </a:endParaRPr>
          </a:p>
        </p:txBody>
      </p:sp>
      <p:sp>
        <p:nvSpPr>
          <p:cNvPr id="5" name="Titre 4"/>
          <p:cNvSpPr>
            <a:spLocks noGrp="1"/>
          </p:cNvSpPr>
          <p:nvPr>
            <p:ph type="title"/>
          </p:nvPr>
        </p:nvSpPr>
        <p:spPr>
          <a:xfrm>
            <a:off x="323850" y="682801"/>
            <a:ext cx="8568630" cy="539991"/>
          </a:xfrm>
          <a:ln>
            <a:noFill/>
          </a:ln>
        </p:spPr>
        <p:txBody>
          <a:bodyPr vert="horz" lIns="91440" tIns="45720" rIns="91440" bIns="45720" rtlCol="0" anchor="ctr">
            <a:normAutofit fontScale="90000"/>
          </a:bodyPr>
          <a:lstStyle/>
          <a:p>
            <a:r>
              <a:rPr lang="fr-FR" sz="2400" dirty="0">
                <a:solidFill>
                  <a:srgbClr val="0070C0"/>
                </a:solidFill>
                <a:latin typeface="Marianne" panose="02000000000000000000" pitchFamily="2" charset="0"/>
              </a:rPr>
              <a:t>Diagnostic : analyse des signalements d’AT 2017-2020 (8 500)</a:t>
            </a:r>
          </a:p>
        </p:txBody>
      </p:sp>
      <p:sp>
        <p:nvSpPr>
          <p:cNvPr id="6" name="Espace réservé du texte 5"/>
          <p:cNvSpPr>
            <a:spLocks noGrp="1"/>
          </p:cNvSpPr>
          <p:nvPr>
            <p:ph type="body" sz="quarter" idx="14"/>
          </p:nvPr>
        </p:nvSpPr>
        <p:spPr>
          <a:xfrm>
            <a:off x="323849" y="1347614"/>
            <a:ext cx="8424863" cy="3024336"/>
          </a:xfrm>
        </p:spPr>
        <p:txBody>
          <a:bodyPr/>
          <a:lstStyle/>
          <a:p>
            <a:pPr marL="377825" indent="-285750" algn="just">
              <a:spcAft>
                <a:spcPts val="0"/>
              </a:spcAft>
              <a:buClr>
                <a:srgbClr val="0070C0"/>
              </a:buClr>
              <a:buFont typeface="Arial" panose="020B0604020202020204" pitchFamily="34" charset="0"/>
              <a:buChar char="•"/>
            </a:pPr>
            <a:r>
              <a:rPr lang="fr-FR" dirty="0">
                <a:latin typeface="Marianne" panose="02000000000000000000" pitchFamily="2" charset="0"/>
              </a:rPr>
              <a:t>38% des signalements d’AT sont liés à l’utilisation d’équipements de travail. </a:t>
            </a:r>
          </a:p>
          <a:p>
            <a:pPr marL="358775" algn="just">
              <a:spcAft>
                <a:spcPts val="0"/>
              </a:spcAft>
              <a:buClr>
                <a:srgbClr val="0070C0"/>
              </a:buClr>
            </a:pPr>
            <a:r>
              <a:rPr lang="fr-FR" dirty="0">
                <a:latin typeface="Marianne" panose="02000000000000000000" pitchFamily="2" charset="0"/>
              </a:rPr>
              <a:t>Il s’agit de la </a:t>
            </a:r>
            <a:r>
              <a:rPr lang="fr-FR" b="1" dirty="0">
                <a:latin typeface="Marianne" panose="02000000000000000000" pitchFamily="2" charset="0"/>
              </a:rPr>
              <a:t>première cause des AT signalés</a:t>
            </a:r>
            <a:r>
              <a:rPr lang="fr-FR" dirty="0">
                <a:latin typeface="Marianne" panose="02000000000000000000" pitchFamily="2" charset="0"/>
              </a:rPr>
              <a:t>. Parmi ces signalements, 24% correspondent à des AT mortels</a:t>
            </a:r>
          </a:p>
          <a:p>
            <a:pPr marL="358775" algn="just">
              <a:spcAft>
                <a:spcPts val="0"/>
              </a:spcAft>
              <a:buClr>
                <a:srgbClr val="0070C0"/>
              </a:buClr>
            </a:pPr>
            <a:endParaRPr lang="fr-FR" dirty="0">
              <a:latin typeface="Marianne" panose="02000000000000000000" pitchFamily="2" charset="0"/>
            </a:endParaRPr>
          </a:p>
          <a:p>
            <a:pPr marL="377825" indent="-285750" algn="just">
              <a:spcAft>
                <a:spcPts val="1200"/>
              </a:spcAft>
              <a:buClr>
                <a:srgbClr val="0070C0"/>
              </a:buClr>
              <a:buFont typeface="Arial" panose="020B0604020202020204" pitchFamily="34" charset="0"/>
              <a:buChar char="•"/>
            </a:pPr>
            <a:r>
              <a:rPr lang="fr-FR" dirty="0">
                <a:latin typeface="Marianne" panose="02000000000000000000" pitchFamily="2" charset="0"/>
              </a:rPr>
              <a:t>Parmi les AT liés à l’utilisation d’équipements de travail, </a:t>
            </a:r>
            <a:r>
              <a:rPr lang="fr-FR" b="1" dirty="0">
                <a:latin typeface="Marianne" panose="02000000000000000000" pitchFamily="2" charset="0"/>
              </a:rPr>
              <a:t>les opérations de levage avec un équipement mobile</a:t>
            </a:r>
            <a:r>
              <a:rPr lang="fr-FR" dirty="0">
                <a:latin typeface="Marianne" panose="02000000000000000000" pitchFamily="2" charset="0"/>
              </a:rPr>
              <a:t> demeurent les plus dangereuses, qu’il s’agisse d’accidents du travail graves ou mortels</a:t>
            </a:r>
          </a:p>
          <a:p>
            <a:pPr marL="377825" indent="-285750" algn="just">
              <a:spcAft>
                <a:spcPts val="1200"/>
              </a:spcAft>
              <a:buClr>
                <a:srgbClr val="0070C0"/>
              </a:buClr>
              <a:buFont typeface="Arial" panose="020B0604020202020204" pitchFamily="34" charset="0"/>
              <a:buChar char="•"/>
            </a:pPr>
            <a:r>
              <a:rPr lang="fr-FR" dirty="0">
                <a:latin typeface="Marianne" panose="02000000000000000000" pitchFamily="2" charset="0"/>
              </a:rPr>
              <a:t>Les équipements concernés : </a:t>
            </a:r>
            <a:r>
              <a:rPr lang="fr-FR" b="1" dirty="0">
                <a:latin typeface="Marianne" panose="02000000000000000000" pitchFamily="2" charset="0"/>
              </a:rPr>
              <a:t>les engins de chantier </a:t>
            </a:r>
            <a:r>
              <a:rPr lang="fr-FR" dirty="0">
                <a:latin typeface="Marianne" panose="02000000000000000000" pitchFamily="2" charset="0"/>
              </a:rPr>
              <a:t>(les pelles, mini pelles, chargeuses) et les </a:t>
            </a:r>
            <a:r>
              <a:rPr lang="fr-FR" b="1" dirty="0">
                <a:latin typeface="Marianne" panose="02000000000000000000" pitchFamily="2" charset="0"/>
              </a:rPr>
              <a:t>chariots automoteurs à conducteurs portés</a:t>
            </a:r>
          </a:p>
          <a:p>
            <a:pPr marL="377825" indent="-285750" algn="just">
              <a:spcAft>
                <a:spcPts val="1200"/>
              </a:spcAft>
              <a:buClr>
                <a:srgbClr val="0070C0"/>
              </a:buClr>
              <a:buFont typeface="Arial" panose="020B0604020202020204" pitchFamily="34" charset="0"/>
              <a:buChar char="•"/>
            </a:pPr>
            <a:r>
              <a:rPr lang="fr-FR" b="1" dirty="0">
                <a:latin typeface="Marianne" panose="02000000000000000000" pitchFamily="2" charset="0"/>
              </a:rPr>
              <a:t>La collision </a:t>
            </a:r>
            <a:r>
              <a:rPr lang="fr-FR" dirty="0">
                <a:latin typeface="Marianne" panose="02000000000000000000" pitchFamily="2" charset="0"/>
              </a:rPr>
              <a:t>engin/piéton</a:t>
            </a:r>
            <a:r>
              <a:rPr lang="fr-FR" b="1" dirty="0">
                <a:latin typeface="Marianne" panose="02000000000000000000" pitchFamily="2" charset="0"/>
              </a:rPr>
              <a:t> </a:t>
            </a:r>
            <a:r>
              <a:rPr lang="fr-FR" dirty="0">
                <a:latin typeface="Marianne" panose="02000000000000000000" pitchFamily="2" charset="0"/>
              </a:rPr>
              <a:t>constitue la circonstance la plus fréquente</a:t>
            </a:r>
          </a:p>
        </p:txBody>
      </p:sp>
      <p:sp>
        <p:nvSpPr>
          <p:cNvPr id="7" name="Espace réservé du pied de page 6"/>
          <p:cNvSpPr>
            <a:spLocks noGrp="1"/>
          </p:cNvSpPr>
          <p:nvPr>
            <p:ph type="ftr" sz="quarter" idx="3"/>
          </p:nvPr>
        </p:nvSpPr>
        <p:spPr/>
        <p:txBody>
          <a:bodyPr/>
          <a:lstStyle/>
          <a:p>
            <a:r>
              <a:rPr lang="fr-FR" dirty="0">
                <a:latin typeface="Marianne" panose="02000000000000000000" pitchFamily="2" charset="0"/>
              </a:rPr>
              <a:t>DREETS BFC</a:t>
            </a:r>
          </a:p>
        </p:txBody>
      </p:sp>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0248" y="394604"/>
            <a:ext cx="566591" cy="288197"/>
          </a:xfrm>
          <a:prstGeom prst="rect">
            <a:avLst/>
          </a:prstGeom>
        </p:spPr>
      </p:pic>
    </p:spTree>
    <p:extLst>
      <p:ext uri="{BB962C8B-B14F-4D97-AF65-F5344CB8AC3E}">
        <p14:creationId xmlns:p14="http://schemas.microsoft.com/office/powerpoint/2010/main" val="3583568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latin typeface="Marianne" panose="02000000000000000000" pitchFamily="2" charset="0"/>
              </a:rPr>
              <a:pPr/>
              <a:t>5</a:t>
            </a:fld>
            <a:endParaRPr lang="fr-FR" dirty="0">
              <a:latin typeface="Marianne" panose="02000000000000000000" pitchFamily="2" charset="0"/>
            </a:endParaRPr>
          </a:p>
        </p:txBody>
      </p:sp>
      <p:sp>
        <p:nvSpPr>
          <p:cNvPr id="3" name="Espace réservé de la date 2"/>
          <p:cNvSpPr>
            <a:spLocks noGrp="1"/>
          </p:cNvSpPr>
          <p:nvPr>
            <p:ph type="dt" sz="half" idx="2"/>
          </p:nvPr>
        </p:nvSpPr>
        <p:spPr/>
        <p:txBody>
          <a:bodyPr/>
          <a:lstStyle/>
          <a:p>
            <a:fld id="{6A4A60EE-9D13-3442-9796-E718C6343EC1}" type="datetime1">
              <a:rPr lang="fr-FR" cap="all" smtClean="0">
                <a:latin typeface="Marianne" panose="02000000000000000000" pitchFamily="2" charset="0"/>
              </a:rPr>
              <a:pPr/>
              <a:t>01/07/2026</a:t>
            </a:fld>
            <a:endParaRPr lang="fr-FR" cap="all" dirty="0">
              <a:latin typeface="Marianne" panose="02000000000000000000" pitchFamily="2" charset="0"/>
            </a:endParaRPr>
          </a:p>
        </p:txBody>
      </p:sp>
      <p:sp>
        <p:nvSpPr>
          <p:cNvPr id="5" name="Titre 4"/>
          <p:cNvSpPr>
            <a:spLocks noGrp="1"/>
          </p:cNvSpPr>
          <p:nvPr>
            <p:ph type="title"/>
          </p:nvPr>
        </p:nvSpPr>
        <p:spPr>
          <a:ln>
            <a:noFill/>
          </a:ln>
        </p:spPr>
        <p:txBody>
          <a:bodyPr vert="horz" lIns="91440" tIns="45720" rIns="91440" bIns="45720" rtlCol="0" anchor="ctr">
            <a:normAutofit/>
          </a:bodyPr>
          <a:lstStyle/>
          <a:p>
            <a:r>
              <a:rPr lang="fr-FR" sz="2400" dirty="0">
                <a:solidFill>
                  <a:srgbClr val="0070C0"/>
                </a:solidFill>
                <a:latin typeface="Marianne" panose="02000000000000000000" pitchFamily="2" charset="0"/>
              </a:rPr>
              <a:t>Les objectifs de la campagne</a:t>
            </a:r>
          </a:p>
        </p:txBody>
      </p:sp>
      <p:sp>
        <p:nvSpPr>
          <p:cNvPr id="6" name="Espace réservé du texte 5"/>
          <p:cNvSpPr>
            <a:spLocks noGrp="1"/>
          </p:cNvSpPr>
          <p:nvPr>
            <p:ph type="body" sz="quarter" idx="14"/>
          </p:nvPr>
        </p:nvSpPr>
        <p:spPr>
          <a:xfrm>
            <a:off x="323850" y="1350107"/>
            <a:ext cx="8424334" cy="3381883"/>
          </a:xfrm>
        </p:spPr>
        <p:txBody>
          <a:bodyPr/>
          <a:lstStyle/>
          <a:p>
            <a:pPr marL="377825" indent="-285750" algn="just">
              <a:spcAft>
                <a:spcPts val="1200"/>
              </a:spcAft>
              <a:buClr>
                <a:srgbClr val="0070C0"/>
              </a:buClr>
              <a:buFont typeface="Arial" panose="020B0604020202020204" pitchFamily="34" charset="0"/>
              <a:buChar char="•"/>
            </a:pPr>
            <a:r>
              <a:rPr lang="fr-FR" dirty="0">
                <a:latin typeface="Marianne" panose="02000000000000000000" pitchFamily="2" charset="0"/>
              </a:rPr>
              <a:t>Améliorer la </a:t>
            </a:r>
            <a:r>
              <a:rPr lang="fr-FR" b="1" dirty="0">
                <a:latin typeface="Marianne" panose="02000000000000000000" pitchFamily="2" charset="0"/>
              </a:rPr>
              <a:t>prise en compte des risques </a:t>
            </a:r>
            <a:r>
              <a:rPr lang="fr-FR" dirty="0">
                <a:latin typeface="Marianne" panose="02000000000000000000" pitchFamily="2" charset="0"/>
              </a:rPr>
              <a:t>liés à l’utilisation d’équipements mobiles et de levage et le </a:t>
            </a:r>
            <a:r>
              <a:rPr lang="fr-FR" b="1" dirty="0">
                <a:latin typeface="Marianne" panose="02000000000000000000" pitchFamily="2" charset="0"/>
              </a:rPr>
              <a:t>respect des règles </a:t>
            </a:r>
            <a:r>
              <a:rPr lang="fr-FR" dirty="0">
                <a:latin typeface="Marianne" panose="02000000000000000000" pitchFamily="2" charset="0"/>
              </a:rPr>
              <a:t>relatives à l’utilisation des équipements de travail ciblés dans le cadre de cette campagne par les employeurs </a:t>
            </a:r>
          </a:p>
          <a:p>
            <a:pPr marL="377825" indent="-285750" algn="just">
              <a:spcAft>
                <a:spcPts val="1200"/>
              </a:spcAft>
              <a:buClr>
                <a:srgbClr val="0070C0"/>
              </a:buClr>
              <a:buFont typeface="Arial" panose="020B0604020202020204" pitchFamily="34" charset="0"/>
              <a:buChar char="•"/>
            </a:pPr>
            <a:r>
              <a:rPr lang="fr-FR" dirty="0">
                <a:latin typeface="Marianne" panose="02000000000000000000" pitchFamily="2" charset="0"/>
              </a:rPr>
              <a:t>Mettre fin aux </a:t>
            </a:r>
            <a:r>
              <a:rPr lang="fr-FR" b="1" dirty="0">
                <a:latin typeface="Marianne" panose="02000000000000000000" pitchFamily="2" charset="0"/>
              </a:rPr>
              <a:t>manquements constatés </a:t>
            </a:r>
            <a:r>
              <a:rPr lang="fr-FR" dirty="0">
                <a:latin typeface="Marianne" panose="02000000000000000000" pitchFamily="2" charset="0"/>
              </a:rPr>
              <a:t>dans les entreprises contrôlées</a:t>
            </a:r>
          </a:p>
          <a:p>
            <a:pPr marL="377825" indent="-285750" algn="just">
              <a:spcAft>
                <a:spcPts val="1200"/>
              </a:spcAft>
              <a:buClr>
                <a:srgbClr val="0070C0"/>
              </a:buClr>
              <a:buFont typeface="Arial" panose="020B0604020202020204" pitchFamily="34" charset="0"/>
              <a:buChar char="•"/>
            </a:pPr>
            <a:r>
              <a:rPr lang="fr-FR" dirty="0">
                <a:latin typeface="Marianne" panose="02000000000000000000" pitchFamily="2" charset="0"/>
              </a:rPr>
              <a:t>Mieux </a:t>
            </a:r>
            <a:r>
              <a:rPr lang="fr-FR" b="1" dirty="0">
                <a:latin typeface="Marianne" panose="02000000000000000000" pitchFamily="2" charset="0"/>
              </a:rPr>
              <a:t>connaitre les pratiques </a:t>
            </a:r>
            <a:r>
              <a:rPr lang="fr-FR" dirty="0">
                <a:latin typeface="Marianne" panose="02000000000000000000" pitchFamily="2" charset="0"/>
              </a:rPr>
              <a:t>des entreprises en matière d’utilisation des équipements de travail ciblés dans le cadre de la campagne afin d’alimenter des discussions avec les partenaires sociaux, les partenaires de la prévention, etc. afin d’améliorer la situation</a:t>
            </a:r>
          </a:p>
          <a:p>
            <a:pPr marL="377825" indent="-285750" algn="just">
              <a:spcAft>
                <a:spcPts val="1200"/>
              </a:spcAft>
              <a:buClr>
                <a:srgbClr val="0070C0"/>
              </a:buClr>
              <a:buFont typeface="Arial" panose="020B0604020202020204" pitchFamily="34" charset="0"/>
              <a:buChar char="•"/>
            </a:pPr>
            <a:r>
              <a:rPr lang="fr-FR" dirty="0">
                <a:latin typeface="Marianne" panose="02000000000000000000" pitchFamily="2" charset="0"/>
              </a:rPr>
              <a:t>Rendre plus </a:t>
            </a:r>
            <a:r>
              <a:rPr lang="fr-FR" b="1" dirty="0">
                <a:latin typeface="Marianne" panose="02000000000000000000" pitchFamily="2" charset="0"/>
              </a:rPr>
              <a:t>efficaces</a:t>
            </a:r>
            <a:r>
              <a:rPr lang="fr-FR" dirty="0">
                <a:latin typeface="Marianne" panose="02000000000000000000" pitchFamily="2" charset="0"/>
              </a:rPr>
              <a:t> les contrôles : renforcer la maitrise de la réglementation, de l’articulation des normes et du geste métier par les inspecteurs du travail</a:t>
            </a:r>
          </a:p>
          <a:p>
            <a:pPr marL="377825" indent="-285750" algn="just">
              <a:spcAft>
                <a:spcPts val="1200"/>
              </a:spcAft>
              <a:buClr>
                <a:srgbClr val="0070C0"/>
              </a:buClr>
              <a:buFont typeface="Arial" panose="020B0604020202020204" pitchFamily="34" charset="0"/>
              <a:buChar char="•"/>
            </a:pPr>
            <a:r>
              <a:rPr lang="fr-FR" dirty="0">
                <a:latin typeface="Marianne" panose="02000000000000000000" pitchFamily="2" charset="0"/>
              </a:rPr>
              <a:t>Alimenter le projet de réforme de l’arrêté du 1</a:t>
            </a:r>
            <a:r>
              <a:rPr lang="fr-FR" baseline="30000" dirty="0">
                <a:latin typeface="Marianne" panose="02000000000000000000" pitchFamily="2" charset="0"/>
              </a:rPr>
              <a:t>er</a:t>
            </a:r>
            <a:r>
              <a:rPr lang="fr-FR" dirty="0">
                <a:latin typeface="Marianne" panose="02000000000000000000" pitchFamily="2" charset="0"/>
              </a:rPr>
              <a:t> mars 2004 relatif à la vérification des appareils et accessoires de levage et qui devrait aboutir en 2027 (qualification du vérificateur, contenu du rapport de vérification…).</a:t>
            </a:r>
          </a:p>
          <a:p>
            <a:pPr marL="377825" indent="-285750" algn="just">
              <a:buClr>
                <a:srgbClr val="0070C0"/>
              </a:buClr>
              <a:buFont typeface="Arial" panose="020B0604020202020204" pitchFamily="34" charset="0"/>
              <a:buChar char="•"/>
            </a:pPr>
            <a:endParaRPr lang="fr-FR" sz="1600" dirty="0">
              <a:latin typeface="Marianne" panose="02000000000000000000" pitchFamily="2" charset="0"/>
            </a:endParaRPr>
          </a:p>
        </p:txBody>
      </p:sp>
      <p:sp>
        <p:nvSpPr>
          <p:cNvPr id="7" name="Espace réservé du pied de page 6"/>
          <p:cNvSpPr>
            <a:spLocks noGrp="1"/>
          </p:cNvSpPr>
          <p:nvPr>
            <p:ph type="ftr" sz="quarter" idx="3"/>
          </p:nvPr>
        </p:nvSpPr>
        <p:spPr/>
        <p:txBody>
          <a:bodyPr/>
          <a:lstStyle/>
          <a:p>
            <a:r>
              <a:rPr lang="fr-FR" dirty="0">
                <a:latin typeface="Marianne" panose="02000000000000000000" pitchFamily="2" charset="0"/>
              </a:rPr>
              <a:t>DREETS BFC</a:t>
            </a:r>
          </a:p>
        </p:txBody>
      </p:sp>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0248" y="394604"/>
            <a:ext cx="566591" cy="288197"/>
          </a:xfrm>
          <a:prstGeom prst="rect">
            <a:avLst/>
          </a:prstGeom>
        </p:spPr>
      </p:pic>
    </p:spTree>
    <p:extLst>
      <p:ext uri="{BB962C8B-B14F-4D97-AF65-F5344CB8AC3E}">
        <p14:creationId xmlns:p14="http://schemas.microsoft.com/office/powerpoint/2010/main" val="3749128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6</a:t>
            </a:fld>
            <a:endParaRPr lang="fr-FR" dirty="0"/>
          </a:p>
        </p:txBody>
      </p:sp>
      <p:sp>
        <p:nvSpPr>
          <p:cNvPr id="3" name="Espace réservé du texte 2"/>
          <p:cNvSpPr>
            <a:spLocks noGrp="1"/>
          </p:cNvSpPr>
          <p:nvPr>
            <p:ph type="body" sz="quarter" idx="13"/>
          </p:nvPr>
        </p:nvSpPr>
        <p:spPr>
          <a:xfrm>
            <a:off x="323851" y="1347614"/>
            <a:ext cx="4032126" cy="3213450"/>
          </a:xfrm>
          <a:ln>
            <a:solidFill>
              <a:srgbClr val="0070C0"/>
            </a:solidFill>
          </a:ln>
        </p:spPr>
        <p:txBody>
          <a:bodyPr/>
          <a:lstStyle/>
          <a:p>
            <a:pPr marL="92075" indent="0">
              <a:buNone/>
            </a:pPr>
            <a:endParaRPr lang="fr-FR" sz="200" dirty="0">
              <a:solidFill>
                <a:srgbClr val="00B0F0"/>
              </a:solidFill>
              <a:latin typeface="Marianne" panose="02000000000000000000" pitchFamily="2" charset="0"/>
            </a:endParaRPr>
          </a:p>
          <a:p>
            <a:pPr marL="92075" indent="0">
              <a:buNone/>
            </a:pPr>
            <a:r>
              <a:rPr lang="fr-FR" dirty="0">
                <a:solidFill>
                  <a:srgbClr val="00B0F0"/>
                </a:solidFill>
                <a:latin typeface="Marianne" panose="02000000000000000000" pitchFamily="2" charset="0"/>
              </a:rPr>
              <a:t>Ciblage des équipements</a:t>
            </a:r>
          </a:p>
          <a:p>
            <a:pPr marL="377825" indent="-285750">
              <a:spcBef>
                <a:spcPts val="0"/>
              </a:spcBef>
              <a:spcAft>
                <a:spcPts val="0"/>
              </a:spcAft>
              <a:buClr>
                <a:srgbClr val="0070C0"/>
              </a:buClr>
              <a:buFont typeface="Arial" panose="020B0604020202020204" pitchFamily="34" charset="0"/>
              <a:buChar char="•"/>
            </a:pPr>
            <a:r>
              <a:rPr lang="fr-FR" b="0" dirty="0">
                <a:latin typeface="Marianne" panose="02000000000000000000" pitchFamily="2" charset="0"/>
              </a:rPr>
              <a:t>Les chariots automoteurs à conducteur portés</a:t>
            </a:r>
          </a:p>
          <a:p>
            <a:pPr marL="377825" indent="-285750">
              <a:spcBef>
                <a:spcPts val="0"/>
              </a:spcBef>
              <a:spcAft>
                <a:spcPts val="0"/>
              </a:spcAft>
              <a:buClr>
                <a:srgbClr val="0070C0"/>
              </a:buClr>
              <a:buFont typeface="Arial" panose="020B0604020202020204" pitchFamily="34" charset="0"/>
              <a:buChar char="•"/>
            </a:pPr>
            <a:r>
              <a:rPr lang="fr-FR" b="0" dirty="0">
                <a:latin typeface="Marianne" panose="02000000000000000000" pitchFamily="2" charset="0"/>
              </a:rPr>
              <a:t>Les engins de terrassement : pelle, </a:t>
            </a:r>
            <a:r>
              <a:rPr lang="fr-FR" b="0" dirty="0" err="1">
                <a:latin typeface="Marianne" panose="02000000000000000000" pitchFamily="2" charset="0"/>
              </a:rPr>
              <a:t>mini-pelle</a:t>
            </a:r>
            <a:r>
              <a:rPr lang="fr-FR" b="0" dirty="0">
                <a:latin typeface="Marianne" panose="02000000000000000000" pitchFamily="2" charset="0"/>
              </a:rPr>
              <a:t>, chargeuse, mini chargeuse, compacteur</a:t>
            </a:r>
          </a:p>
          <a:p>
            <a:pPr marL="377825" indent="-285750">
              <a:buClr>
                <a:srgbClr val="0070C0"/>
              </a:buClr>
              <a:buFont typeface="Arial" panose="020B0604020202020204" pitchFamily="34" charset="0"/>
              <a:buChar char="•"/>
            </a:pPr>
            <a:r>
              <a:rPr lang="fr-FR" b="0" dirty="0">
                <a:latin typeface="Marianne" panose="02000000000000000000" pitchFamily="2" charset="0"/>
              </a:rPr>
              <a:t>Les tracteurs agricoles et forestiers équipés d’un chargeur frontal</a:t>
            </a:r>
          </a:p>
          <a:p>
            <a:pPr marL="92075" indent="0">
              <a:buNone/>
            </a:pPr>
            <a:r>
              <a:rPr lang="fr-FR" dirty="0">
                <a:latin typeface="Marianne" panose="02000000000000000000" pitchFamily="2" charset="0"/>
              </a:rPr>
              <a:t>Secteur d’activité : </a:t>
            </a:r>
            <a:r>
              <a:rPr lang="fr-FR" b="0" dirty="0">
                <a:latin typeface="Marianne" panose="02000000000000000000" pitchFamily="2" charset="0"/>
              </a:rPr>
              <a:t>pas de ciblage déterminé mais des secteurs plus concernés : BTP ; Transport/Logistique ; Industrie ; Agriculture/Forêt</a:t>
            </a:r>
          </a:p>
          <a:p>
            <a:pPr marL="377825" indent="-285750">
              <a:spcBef>
                <a:spcPts val="0"/>
              </a:spcBef>
              <a:spcAft>
                <a:spcPts val="0"/>
              </a:spcAft>
              <a:buFont typeface="Arial" panose="020B0604020202020204" pitchFamily="34" charset="0"/>
              <a:buChar char="•"/>
            </a:pPr>
            <a:endParaRPr lang="fr-FR" b="0" dirty="0">
              <a:latin typeface="Marianne" panose="02000000000000000000" pitchFamily="2" charset="0"/>
            </a:endParaRPr>
          </a:p>
        </p:txBody>
      </p:sp>
      <p:sp>
        <p:nvSpPr>
          <p:cNvPr id="6" name="Espace réservé de la date 5"/>
          <p:cNvSpPr>
            <a:spLocks noGrp="1"/>
          </p:cNvSpPr>
          <p:nvPr>
            <p:ph type="dt" sz="half" idx="2"/>
          </p:nvPr>
        </p:nvSpPr>
        <p:spPr/>
        <p:txBody>
          <a:bodyPr/>
          <a:lstStyle/>
          <a:p>
            <a:fld id="{251C71F6-E0A6-1740-B64F-38F332886BAF}" type="datetime1">
              <a:rPr lang="fr-FR" cap="all" smtClean="0"/>
              <a:pPr/>
              <a:t>01/07/2026</a:t>
            </a:fld>
            <a:endParaRPr lang="fr-FR" cap="all" dirty="0"/>
          </a:p>
        </p:txBody>
      </p:sp>
      <p:sp>
        <p:nvSpPr>
          <p:cNvPr id="7" name="Titre 6"/>
          <p:cNvSpPr>
            <a:spLocks noGrp="1"/>
          </p:cNvSpPr>
          <p:nvPr>
            <p:ph type="title"/>
          </p:nvPr>
        </p:nvSpPr>
        <p:spPr>
          <a:ln>
            <a:noFill/>
          </a:ln>
        </p:spPr>
        <p:txBody>
          <a:bodyPr>
            <a:normAutofit/>
          </a:bodyPr>
          <a:lstStyle/>
          <a:p>
            <a:r>
              <a:rPr lang="fr-FR" sz="2400" dirty="0">
                <a:solidFill>
                  <a:srgbClr val="0070C0"/>
                </a:solidFill>
                <a:latin typeface="Marianne" panose="02000000000000000000" pitchFamily="2" charset="0"/>
              </a:rPr>
              <a:t>Ciblage de la campagne</a:t>
            </a:r>
            <a:endParaRPr lang="fr-FR" sz="2400" dirty="0">
              <a:solidFill>
                <a:srgbClr val="0070C0"/>
              </a:solidFill>
            </a:endParaRPr>
          </a:p>
        </p:txBody>
      </p:sp>
      <p:sp>
        <p:nvSpPr>
          <p:cNvPr id="8" name="Espace réservé du pied de page 7"/>
          <p:cNvSpPr>
            <a:spLocks noGrp="1"/>
          </p:cNvSpPr>
          <p:nvPr>
            <p:ph type="ftr" sz="quarter" idx="3"/>
          </p:nvPr>
        </p:nvSpPr>
        <p:spPr/>
        <p:txBody>
          <a:bodyPr/>
          <a:lstStyle/>
          <a:p>
            <a:r>
              <a:rPr lang="fr-FR" dirty="0"/>
              <a:t>DREETS BFC</a:t>
            </a:r>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0248" y="394604"/>
            <a:ext cx="566591" cy="288197"/>
          </a:xfrm>
          <a:prstGeom prst="rect">
            <a:avLst/>
          </a:prstGeom>
        </p:spPr>
      </p:pic>
      <p:sp>
        <p:nvSpPr>
          <p:cNvPr id="10" name="Espace réservé du texte 3"/>
          <p:cNvSpPr>
            <a:spLocks noGrp="1"/>
          </p:cNvSpPr>
          <p:nvPr>
            <p:ph type="body" sz="quarter" idx="14"/>
          </p:nvPr>
        </p:nvSpPr>
        <p:spPr>
          <a:xfrm>
            <a:off x="4549518" y="1347614"/>
            <a:ext cx="4217321" cy="3220514"/>
          </a:xfrm>
          <a:ln>
            <a:solidFill>
              <a:srgbClr val="0070C0"/>
            </a:solidFill>
          </a:ln>
        </p:spPr>
        <p:txBody>
          <a:bodyPr/>
          <a:lstStyle/>
          <a:p>
            <a:pPr marL="92075" indent="0">
              <a:buNone/>
            </a:pPr>
            <a:endParaRPr lang="fr-FR" sz="200" dirty="0">
              <a:solidFill>
                <a:srgbClr val="00B0F0"/>
              </a:solidFill>
              <a:latin typeface="Marianne" panose="02000000000000000000" pitchFamily="2" charset="0"/>
            </a:endParaRPr>
          </a:p>
          <a:p>
            <a:pPr marL="92075" indent="0">
              <a:buNone/>
            </a:pPr>
            <a:r>
              <a:rPr lang="fr-FR" dirty="0">
                <a:solidFill>
                  <a:srgbClr val="00B0F0"/>
                </a:solidFill>
                <a:latin typeface="Marianne" panose="02000000000000000000" pitchFamily="2" charset="0"/>
              </a:rPr>
              <a:t>Publics particuliers </a:t>
            </a:r>
          </a:p>
          <a:p>
            <a:pPr marL="377825" indent="-285750">
              <a:buClr>
                <a:srgbClr val="0070C0"/>
              </a:buClr>
              <a:buFont typeface="Arial" panose="020B0604020202020204" pitchFamily="34" charset="0"/>
              <a:buChar char="•"/>
            </a:pPr>
            <a:r>
              <a:rPr lang="fr-FR" b="0" dirty="0">
                <a:latin typeface="Marianne" panose="02000000000000000000" pitchFamily="2" charset="0"/>
              </a:rPr>
              <a:t>Les </a:t>
            </a:r>
            <a:r>
              <a:rPr lang="fr-FR" dirty="0">
                <a:latin typeface="Marianne" panose="02000000000000000000" pitchFamily="2" charset="0"/>
              </a:rPr>
              <a:t>jeunes</a:t>
            </a:r>
            <a:r>
              <a:rPr lang="fr-FR" b="0" dirty="0">
                <a:latin typeface="Marianne" panose="02000000000000000000" pitchFamily="2" charset="0"/>
              </a:rPr>
              <a:t> : manque d’expérience et méconnaissance de l’environnement </a:t>
            </a:r>
          </a:p>
          <a:p>
            <a:pPr marL="377825" indent="-285750">
              <a:buClr>
                <a:srgbClr val="0070C0"/>
              </a:buClr>
              <a:buFont typeface="Arial" panose="020B0604020202020204" pitchFamily="34" charset="0"/>
              <a:buChar char="•"/>
            </a:pPr>
            <a:r>
              <a:rPr lang="fr-FR" b="0" dirty="0">
                <a:latin typeface="Marianne" panose="02000000000000000000" pitchFamily="2" charset="0"/>
              </a:rPr>
              <a:t>Les </a:t>
            </a:r>
            <a:r>
              <a:rPr lang="fr-FR" dirty="0">
                <a:latin typeface="Marianne" panose="02000000000000000000" pitchFamily="2" charset="0"/>
              </a:rPr>
              <a:t>intérimaires</a:t>
            </a:r>
            <a:r>
              <a:rPr lang="fr-FR" b="0" dirty="0">
                <a:latin typeface="Marianne" panose="02000000000000000000" pitchFamily="2" charset="0"/>
              </a:rPr>
              <a:t> : plus vulnérables aux AT que l’ensemble de la population salariée</a:t>
            </a:r>
          </a:p>
          <a:p>
            <a:pPr marL="377825" indent="-285750">
              <a:buClr>
                <a:srgbClr val="0070C0"/>
              </a:buClr>
              <a:buFont typeface="Arial" panose="020B0604020202020204" pitchFamily="34" charset="0"/>
              <a:buChar char="•"/>
            </a:pPr>
            <a:r>
              <a:rPr lang="fr-FR" b="0" dirty="0">
                <a:latin typeface="Marianne" panose="02000000000000000000" pitchFamily="2" charset="0"/>
              </a:rPr>
              <a:t>Les </a:t>
            </a:r>
            <a:r>
              <a:rPr lang="fr-FR" dirty="0">
                <a:latin typeface="Marianne" panose="02000000000000000000" pitchFamily="2" charset="0"/>
              </a:rPr>
              <a:t>salariés des loueurs d’équipements </a:t>
            </a:r>
            <a:r>
              <a:rPr lang="fr-FR" b="0" dirty="0">
                <a:latin typeface="Marianne" panose="02000000000000000000" pitchFamily="2" charset="0"/>
              </a:rPr>
              <a:t>: adaptation à l’environnement de travail et aux risques du lieu</a:t>
            </a:r>
          </a:p>
          <a:p>
            <a:pPr marL="377825" indent="-285750">
              <a:buClr>
                <a:srgbClr val="0070C0"/>
              </a:buClr>
              <a:buFont typeface="Arial" panose="020B0604020202020204" pitchFamily="34" charset="0"/>
              <a:buChar char="•"/>
            </a:pPr>
            <a:r>
              <a:rPr lang="fr-FR" b="0" dirty="0">
                <a:latin typeface="Marianne" panose="02000000000000000000" pitchFamily="2" charset="0"/>
              </a:rPr>
              <a:t>Les </a:t>
            </a:r>
            <a:r>
              <a:rPr lang="fr-FR" dirty="0">
                <a:latin typeface="Marianne" panose="02000000000000000000" pitchFamily="2" charset="0"/>
              </a:rPr>
              <a:t>travailleurs détachés </a:t>
            </a:r>
            <a:r>
              <a:rPr lang="fr-FR" b="0" dirty="0">
                <a:latin typeface="Marianne" panose="02000000000000000000" pitchFamily="2" charset="0"/>
              </a:rPr>
              <a:t>: barrière de la langue, adaptation à l’environnement et à la réglementation française</a:t>
            </a:r>
          </a:p>
        </p:txBody>
      </p:sp>
    </p:spTree>
    <p:extLst>
      <p:ext uri="{BB962C8B-B14F-4D97-AF65-F5344CB8AC3E}">
        <p14:creationId xmlns:p14="http://schemas.microsoft.com/office/powerpoint/2010/main" val="1362342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3122C9-A0B9-462F-8757-0847AD287B63}" type="slidenum">
              <a:rPr kumimoji="0" lang="fr-FR" sz="75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sz="750" b="1" i="0" u="none" strike="noStrike" kern="1200" cap="none" spc="0" normalizeH="0" baseline="0" noProof="0" dirty="0">
              <a:ln>
                <a:noFill/>
              </a:ln>
              <a:solidFill>
                <a:srgbClr val="000000"/>
              </a:solidFill>
              <a:effectLst/>
              <a:uLnTx/>
              <a:uFillTx/>
              <a:latin typeface="Arial"/>
              <a:ea typeface="+mn-ea"/>
              <a:cs typeface="+mn-cs"/>
            </a:endParaRPr>
          </a:p>
        </p:txBody>
      </p:sp>
      <p:sp>
        <p:nvSpPr>
          <p:cNvPr id="3" name="Espace réservé du texte 2"/>
          <p:cNvSpPr>
            <a:spLocks noGrp="1"/>
          </p:cNvSpPr>
          <p:nvPr>
            <p:ph type="body" sz="quarter" idx="13"/>
          </p:nvPr>
        </p:nvSpPr>
        <p:spPr>
          <a:xfrm>
            <a:off x="323527" y="1347614"/>
            <a:ext cx="8443311" cy="3312368"/>
          </a:xfrm>
        </p:spPr>
        <p:txBody>
          <a:bodyPr/>
          <a:lstStyle/>
          <a:p>
            <a:pPr marL="285750" indent="-285750" algn="just">
              <a:buClr>
                <a:srgbClr val="0070C0"/>
              </a:buClr>
              <a:buFont typeface="Arial" panose="020B0604020202020204" pitchFamily="34" charset="0"/>
              <a:buChar char="•"/>
            </a:pPr>
            <a:r>
              <a:rPr lang="fr-FR" b="0" dirty="0">
                <a:latin typeface="Marianne" panose="02000000000000000000" pitchFamily="2" charset="0"/>
              </a:rPr>
              <a:t>Des </a:t>
            </a:r>
            <a:r>
              <a:rPr lang="fr-FR" dirty="0">
                <a:latin typeface="Marianne" panose="02000000000000000000" pitchFamily="2" charset="0"/>
              </a:rPr>
              <a:t>actions d’information et de sensibilisation </a:t>
            </a:r>
            <a:r>
              <a:rPr lang="fr-FR" b="0" dirty="0">
                <a:latin typeface="Marianne" panose="02000000000000000000" pitchFamily="2" charset="0"/>
              </a:rPr>
              <a:t>auprès des partenaires de la prévention, partenaires sociaux au niveau national et local, et également auprès des SPST, des organismes de formation et vérificateurs, des CFA, des entreprises de travail temporaire, des loueurs d’équipements, des entreprises ayant recours aux salariés détachés, etc.</a:t>
            </a:r>
          </a:p>
          <a:p>
            <a:pPr marL="285750" indent="-285750" algn="just">
              <a:buClr>
                <a:srgbClr val="0070C0"/>
              </a:buClr>
              <a:buFont typeface="Arial" panose="020B0604020202020204" pitchFamily="34" charset="0"/>
              <a:buChar char="•"/>
            </a:pPr>
            <a:r>
              <a:rPr lang="fr-FR" b="0" dirty="0">
                <a:latin typeface="Marianne" panose="02000000000000000000" pitchFamily="2" charset="0"/>
              </a:rPr>
              <a:t>L’accent sera mis sur les manquements constatés lors de la première campagne et il sera porté à l’attention des branches et des employeurs les points de contrôles de la campagne en leur joignant une </a:t>
            </a:r>
            <a:r>
              <a:rPr lang="fr-FR" dirty="0">
                <a:latin typeface="Marianne" panose="02000000000000000000" pitchFamily="2" charset="0"/>
              </a:rPr>
              <a:t>fiche d’autodiagnostic</a:t>
            </a:r>
          </a:p>
          <a:p>
            <a:pPr marL="285750" indent="-285750" algn="just">
              <a:buClr>
                <a:srgbClr val="0070C0"/>
              </a:buClr>
              <a:buFont typeface="Arial" panose="020B0604020202020204" pitchFamily="34" charset="0"/>
              <a:buChar char="•"/>
            </a:pPr>
            <a:r>
              <a:rPr lang="fr-FR" b="0" dirty="0">
                <a:latin typeface="Marianne" panose="02000000000000000000" pitchFamily="2" charset="0"/>
              </a:rPr>
              <a:t>Des échanges avec les </a:t>
            </a:r>
            <a:r>
              <a:rPr lang="fr-FR" dirty="0">
                <a:latin typeface="Marianne" panose="02000000000000000000" pitchFamily="2" charset="0"/>
              </a:rPr>
              <a:t>institutions judiciaires </a:t>
            </a:r>
          </a:p>
          <a:p>
            <a:pPr marL="285750" indent="-285750" algn="just">
              <a:buClr>
                <a:srgbClr val="0070C0"/>
              </a:buClr>
              <a:buFont typeface="Arial" panose="020B0604020202020204" pitchFamily="34" charset="0"/>
              <a:buChar char="•"/>
            </a:pPr>
            <a:r>
              <a:rPr lang="fr-FR" b="0" dirty="0">
                <a:latin typeface="Marianne" panose="02000000000000000000" pitchFamily="2" charset="0"/>
              </a:rPr>
              <a:t>Une phase de </a:t>
            </a:r>
            <a:r>
              <a:rPr lang="fr-FR" dirty="0">
                <a:latin typeface="Marianne" panose="02000000000000000000" pitchFamily="2" charset="0"/>
              </a:rPr>
              <a:t>contrôle</a:t>
            </a:r>
            <a:r>
              <a:rPr lang="fr-FR" b="0" dirty="0">
                <a:latin typeface="Marianne" panose="02000000000000000000" pitchFamily="2" charset="0"/>
              </a:rPr>
              <a:t> </a:t>
            </a:r>
          </a:p>
          <a:p>
            <a:pPr marL="285750" indent="-285750" algn="just">
              <a:buClr>
                <a:srgbClr val="0070C0"/>
              </a:buClr>
              <a:buFont typeface="Arial" panose="020B0604020202020204" pitchFamily="34" charset="0"/>
              <a:buChar char="•"/>
            </a:pPr>
            <a:r>
              <a:rPr lang="fr-FR" b="0" dirty="0">
                <a:latin typeface="Marianne" panose="02000000000000000000" pitchFamily="2" charset="0"/>
              </a:rPr>
              <a:t>Un </a:t>
            </a:r>
            <a:r>
              <a:rPr lang="fr-FR" dirty="0">
                <a:latin typeface="Marianne" panose="02000000000000000000" pitchFamily="2" charset="0"/>
              </a:rPr>
              <a:t>processus d’évaluation </a:t>
            </a:r>
            <a:r>
              <a:rPr lang="fr-FR" b="0" dirty="0">
                <a:latin typeface="Marianne" panose="02000000000000000000" pitchFamily="2" charset="0"/>
              </a:rPr>
              <a:t>de la campagne : Il s’agira de recenser les actions déployées et les constats opérés </a:t>
            </a:r>
            <a:r>
              <a:rPr lang="fr-FR" dirty="0">
                <a:latin typeface="Marianne" panose="02000000000000000000" pitchFamily="2" charset="0"/>
              </a:rPr>
              <a:t>et de mesurer l’impact de ces actions</a:t>
            </a:r>
            <a:r>
              <a:rPr lang="fr-FR" b="0" dirty="0">
                <a:latin typeface="Marianne" panose="02000000000000000000" pitchFamily="2" charset="0"/>
              </a:rPr>
              <a:t>, notamment pour les entreprises contrôlées.</a:t>
            </a:r>
          </a:p>
        </p:txBody>
      </p:sp>
      <p:sp>
        <p:nvSpPr>
          <p:cNvPr id="6" name="Espace réservé de la date 5"/>
          <p:cNvSpPr>
            <a:spLocks noGrp="1"/>
          </p:cNvSpPr>
          <p:nvPr>
            <p:ph type="dt" sz="half" idx="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51C71F6-E0A6-1740-B64F-38F332886BAF}" type="datetime1">
              <a:rPr kumimoji="0" lang="fr-FR" sz="750" b="1" i="0" u="none" strike="noStrike" kern="1200" cap="all"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fr-FR" sz="750" b="1" i="0" u="none" strike="noStrike" kern="1200" cap="all" spc="0" normalizeH="0" baseline="0" noProof="0" dirty="0">
              <a:ln>
                <a:noFill/>
              </a:ln>
              <a:solidFill>
                <a:srgbClr val="000000"/>
              </a:solidFill>
              <a:effectLst/>
              <a:uLnTx/>
              <a:uFillTx/>
              <a:latin typeface="Arial"/>
              <a:ea typeface="+mn-ea"/>
              <a:cs typeface="+mn-cs"/>
            </a:endParaRPr>
          </a:p>
        </p:txBody>
      </p:sp>
      <p:sp>
        <p:nvSpPr>
          <p:cNvPr id="7" name="Titre 6"/>
          <p:cNvSpPr>
            <a:spLocks noGrp="1"/>
          </p:cNvSpPr>
          <p:nvPr>
            <p:ph type="title"/>
          </p:nvPr>
        </p:nvSpPr>
        <p:spPr>
          <a:ln>
            <a:noFill/>
          </a:ln>
        </p:spPr>
        <p:txBody>
          <a:bodyPr vert="horz" lIns="91440" tIns="45720" rIns="91440" bIns="45720" rtlCol="0" anchor="ctr">
            <a:normAutofit/>
          </a:bodyPr>
          <a:lstStyle/>
          <a:p>
            <a:r>
              <a:rPr lang="fr-FR" sz="2400" dirty="0">
                <a:solidFill>
                  <a:srgbClr val="0070C0"/>
                </a:solidFill>
                <a:latin typeface="Marianne" panose="02000000000000000000" pitchFamily="2" charset="0"/>
              </a:rPr>
              <a:t>Actions programmées pour la campagne</a:t>
            </a:r>
          </a:p>
        </p:txBody>
      </p:sp>
      <p:sp>
        <p:nvSpPr>
          <p:cNvPr id="8" name="Espace réservé du pied de page 7"/>
          <p:cNvSpPr>
            <a:spLocks noGrp="1"/>
          </p:cNvSpPr>
          <p:nvPr>
            <p:ph type="ftr" sz="quarter" idx="3"/>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750" b="1" i="0" u="none" strike="noStrike" kern="1200" cap="none" spc="0" normalizeH="0" baseline="0" noProof="0" dirty="0">
                <a:ln>
                  <a:noFill/>
                </a:ln>
                <a:solidFill>
                  <a:srgbClr val="000000"/>
                </a:solidFill>
                <a:effectLst/>
                <a:uLnTx/>
                <a:uFillTx/>
                <a:latin typeface="Arial"/>
                <a:ea typeface="+mn-ea"/>
                <a:cs typeface="+mn-cs"/>
              </a:rPr>
              <a:t>DREETS BFC</a:t>
            </a:r>
          </a:p>
        </p:txBody>
      </p:sp>
      <p:pic>
        <p:nvPicPr>
          <p:cNvPr id="9" name="Imag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00248" y="394604"/>
            <a:ext cx="566591" cy="288197"/>
          </a:xfrm>
          <a:prstGeom prst="rect">
            <a:avLst/>
          </a:prstGeom>
        </p:spPr>
      </p:pic>
    </p:spTree>
    <p:extLst>
      <p:ext uri="{BB962C8B-B14F-4D97-AF65-F5344CB8AC3E}">
        <p14:creationId xmlns:p14="http://schemas.microsoft.com/office/powerpoint/2010/main" val="3293783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8</a:t>
            </a:fld>
            <a:endParaRPr lang="fr-FR" dirty="0"/>
          </a:p>
        </p:txBody>
      </p:sp>
      <p:sp>
        <p:nvSpPr>
          <p:cNvPr id="6" name="Espace réservé de la date 5"/>
          <p:cNvSpPr>
            <a:spLocks noGrp="1"/>
          </p:cNvSpPr>
          <p:nvPr>
            <p:ph type="dt" sz="half" idx="2"/>
          </p:nvPr>
        </p:nvSpPr>
        <p:spPr/>
        <p:txBody>
          <a:bodyPr/>
          <a:lstStyle/>
          <a:p>
            <a:fld id="{251C71F6-E0A6-1740-B64F-38F332886BAF}" type="datetime1">
              <a:rPr lang="fr-FR" cap="all" smtClean="0"/>
              <a:pPr/>
              <a:t>01/07/2026</a:t>
            </a:fld>
            <a:endParaRPr lang="fr-FR" cap="all" dirty="0"/>
          </a:p>
        </p:txBody>
      </p:sp>
      <p:sp>
        <p:nvSpPr>
          <p:cNvPr id="7" name="Titre 6"/>
          <p:cNvSpPr>
            <a:spLocks noGrp="1"/>
          </p:cNvSpPr>
          <p:nvPr>
            <p:ph type="title"/>
          </p:nvPr>
        </p:nvSpPr>
        <p:spPr>
          <a:ln>
            <a:noFill/>
          </a:ln>
        </p:spPr>
        <p:txBody>
          <a:bodyPr>
            <a:normAutofit/>
          </a:bodyPr>
          <a:lstStyle/>
          <a:p>
            <a:r>
              <a:rPr lang="fr-FR" sz="2400" dirty="0">
                <a:solidFill>
                  <a:srgbClr val="0070C0"/>
                </a:solidFill>
                <a:latin typeface="Marianne" panose="02000000000000000000" pitchFamily="2" charset="0"/>
              </a:rPr>
              <a:t>Les points juridiques</a:t>
            </a:r>
            <a:endParaRPr lang="fr-FR" sz="2400" dirty="0">
              <a:solidFill>
                <a:srgbClr val="0070C0"/>
              </a:solidFill>
            </a:endParaRPr>
          </a:p>
        </p:txBody>
      </p:sp>
      <p:sp>
        <p:nvSpPr>
          <p:cNvPr id="8" name="Espace réservé du pied de page 7"/>
          <p:cNvSpPr>
            <a:spLocks noGrp="1"/>
          </p:cNvSpPr>
          <p:nvPr>
            <p:ph type="ftr" sz="quarter" idx="3"/>
          </p:nvPr>
        </p:nvSpPr>
        <p:spPr/>
        <p:txBody>
          <a:bodyPr/>
          <a:lstStyle/>
          <a:p>
            <a:r>
              <a:rPr lang="fr-FR" dirty="0"/>
              <a:t>DREETS BFC</a:t>
            </a:r>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0248" y="394604"/>
            <a:ext cx="566591" cy="288197"/>
          </a:xfrm>
          <a:prstGeom prst="rect">
            <a:avLst/>
          </a:prstGeom>
        </p:spPr>
      </p:pic>
      <p:sp>
        <p:nvSpPr>
          <p:cNvPr id="10" name="Espace réservé du texte 3"/>
          <p:cNvSpPr>
            <a:spLocks noGrp="1"/>
          </p:cNvSpPr>
          <p:nvPr>
            <p:ph type="body" sz="quarter" idx="14"/>
          </p:nvPr>
        </p:nvSpPr>
        <p:spPr>
          <a:xfrm>
            <a:off x="323850" y="1275606"/>
            <a:ext cx="8424863" cy="3169004"/>
          </a:xfrm>
          <a:ln>
            <a:noFill/>
          </a:ln>
        </p:spPr>
        <p:txBody>
          <a:bodyPr/>
          <a:lstStyle/>
          <a:p>
            <a:pPr indent="-177800" algn="just">
              <a:spcBef>
                <a:spcPts val="0"/>
              </a:spcBef>
              <a:spcAft>
                <a:spcPts val="600"/>
              </a:spcAft>
              <a:buClr>
                <a:srgbClr val="0070C0"/>
              </a:buClr>
              <a:buFont typeface="Arial" panose="020B0604020202020204" pitchFamily="34" charset="0"/>
              <a:buChar char="•"/>
            </a:pPr>
            <a:r>
              <a:rPr lang="fr-FR" dirty="0">
                <a:latin typeface="Marianne" panose="02000000000000000000" pitchFamily="2" charset="0"/>
              </a:rPr>
              <a:t>Evaluation des risques </a:t>
            </a:r>
            <a:r>
              <a:rPr lang="fr-FR" b="0" dirty="0">
                <a:latin typeface="Marianne" panose="02000000000000000000" pitchFamily="2" charset="0"/>
              </a:rPr>
              <a:t>: risques liés à l’utilisation des équipements</a:t>
            </a:r>
          </a:p>
          <a:p>
            <a:pPr indent="-177800" algn="just">
              <a:spcBef>
                <a:spcPts val="0"/>
              </a:spcBef>
              <a:spcAft>
                <a:spcPts val="600"/>
              </a:spcAft>
              <a:buClr>
                <a:srgbClr val="0070C0"/>
              </a:buClr>
              <a:buFont typeface="Arial" panose="020B0604020202020204" pitchFamily="34" charset="0"/>
              <a:buChar char="•"/>
            </a:pPr>
            <a:r>
              <a:rPr lang="fr-FR" dirty="0">
                <a:latin typeface="Marianne" panose="02000000000000000000" pitchFamily="2" charset="0"/>
              </a:rPr>
              <a:t>Les règles de circulation </a:t>
            </a:r>
            <a:r>
              <a:rPr lang="fr-FR" b="0" dirty="0">
                <a:latin typeface="Marianne" panose="02000000000000000000" pitchFamily="2" charset="0"/>
              </a:rPr>
              <a:t>: dispositions relatives aux équipements mobiles, aménagements des locaux de travail, dispositions applicables aux chantiers du BTP/forestiers, aux établissements relevant des mines et carrières</a:t>
            </a:r>
          </a:p>
          <a:p>
            <a:pPr indent="-177800" algn="just">
              <a:spcBef>
                <a:spcPts val="0"/>
              </a:spcBef>
              <a:spcAft>
                <a:spcPts val="600"/>
              </a:spcAft>
              <a:buClr>
                <a:srgbClr val="0070C0"/>
              </a:buClr>
              <a:buFont typeface="Arial" panose="020B0604020202020204" pitchFamily="34" charset="0"/>
              <a:buChar char="•"/>
            </a:pPr>
            <a:r>
              <a:rPr lang="fr-FR" dirty="0">
                <a:latin typeface="Marianne" panose="02000000000000000000" pitchFamily="2" charset="0"/>
              </a:rPr>
              <a:t>Les vérifications périodiques </a:t>
            </a:r>
            <a:r>
              <a:rPr lang="fr-FR" b="0" dirty="0">
                <a:latin typeface="Marianne" panose="02000000000000000000" pitchFamily="2" charset="0"/>
              </a:rPr>
              <a:t>: arrêtés applicables aux équipements ciblés, suites apportées par l’employeur </a:t>
            </a:r>
          </a:p>
          <a:p>
            <a:pPr indent="-177800" algn="just">
              <a:spcBef>
                <a:spcPts val="0"/>
              </a:spcBef>
              <a:spcAft>
                <a:spcPts val="600"/>
              </a:spcAft>
              <a:buClr>
                <a:srgbClr val="0070C0"/>
              </a:buClr>
              <a:buFont typeface="Arial" panose="020B0604020202020204" pitchFamily="34" charset="0"/>
              <a:buChar char="•"/>
            </a:pPr>
            <a:r>
              <a:rPr lang="fr-FR" dirty="0">
                <a:latin typeface="Marianne" panose="02000000000000000000" pitchFamily="2" charset="0"/>
              </a:rPr>
              <a:t>L’autorisation de conduite </a:t>
            </a:r>
            <a:r>
              <a:rPr lang="fr-FR" b="0" dirty="0">
                <a:latin typeface="Marianne" panose="02000000000000000000" pitchFamily="2" charset="0"/>
              </a:rPr>
              <a:t>: les trois éléments constitutifs de cette autorisation (formation, attestation d’absence de contre-indication médicale, information/instructions) et dispositions spécifiques à certains équipements (permis de conduire)</a:t>
            </a:r>
          </a:p>
          <a:p>
            <a:pPr indent="-177800" algn="just">
              <a:spcBef>
                <a:spcPts val="0"/>
              </a:spcBef>
              <a:spcAft>
                <a:spcPts val="600"/>
              </a:spcAft>
              <a:buClr>
                <a:srgbClr val="0070C0"/>
              </a:buClr>
              <a:buFont typeface="Arial" panose="020B0604020202020204" pitchFamily="34" charset="0"/>
              <a:buChar char="•"/>
            </a:pPr>
            <a:r>
              <a:rPr lang="fr-FR" dirty="0">
                <a:latin typeface="Marianne" panose="02000000000000000000" pitchFamily="2" charset="0"/>
              </a:rPr>
              <a:t>Respect des prérogatives du CSE </a:t>
            </a:r>
            <a:r>
              <a:rPr lang="fr-FR" b="0" dirty="0">
                <a:latin typeface="Marianne" panose="02000000000000000000" pitchFamily="2" charset="0"/>
              </a:rPr>
              <a:t>(associé à l’évaluation des risques, accès aux rapports de VGP). </a:t>
            </a:r>
          </a:p>
          <a:p>
            <a:pPr marL="92075" indent="0" algn="just">
              <a:buNone/>
            </a:pPr>
            <a:r>
              <a:rPr lang="fr-FR" sz="1200" b="0" i="1" dirty="0">
                <a:latin typeface="Marianne" panose="02000000000000000000" pitchFamily="2" charset="0"/>
              </a:rPr>
              <a:t>Les dispositions retenues sont celles qui relèvent de la partie « utilisation des équipements de travail » (titre II du livre 3 de la partie 4 du code du travail), à l’exclusion des dispositions relatives à leur conception. </a:t>
            </a:r>
          </a:p>
          <a:p>
            <a:pPr marL="0" indent="0" algn="ctr">
              <a:spcBef>
                <a:spcPts val="200"/>
              </a:spcBef>
              <a:spcAft>
                <a:spcPts val="200"/>
              </a:spcAft>
              <a:buClr>
                <a:srgbClr val="0070C0"/>
              </a:buClr>
              <a:buNone/>
            </a:pPr>
            <a:r>
              <a:rPr lang="fr-FR" sz="1600" b="0" i="1" dirty="0">
                <a:ln w="0"/>
                <a:solidFill>
                  <a:srgbClr val="0070C0"/>
                </a:solidFill>
                <a:effectLst>
                  <a:reflection blurRad="6350" stA="53000" endA="300" endPos="35500" dir="5400000" sy="-90000" algn="bl" rotWithShape="0"/>
                </a:effectLst>
                <a:latin typeface="Marianne" panose="02000000000000000000" pitchFamily="2" charset="0"/>
                <a:sym typeface="Wingdings" panose="05000000000000000000" pitchFamily="2" charset="2"/>
              </a:rPr>
              <a:t>Tous ces points sont expliqués dans l’annexe de la note d’information </a:t>
            </a:r>
          </a:p>
          <a:p>
            <a:pPr marL="0" indent="0" algn="ctr">
              <a:spcBef>
                <a:spcPts val="200"/>
              </a:spcBef>
              <a:spcAft>
                <a:spcPts val="200"/>
              </a:spcAft>
              <a:buClr>
                <a:srgbClr val="0070C0"/>
              </a:buClr>
              <a:buNone/>
            </a:pPr>
            <a:r>
              <a:rPr lang="fr-FR" sz="900" b="0" i="1" dirty="0">
                <a:ln w="0"/>
                <a:solidFill>
                  <a:schemeClr val="accent5">
                    <a:lumMod val="60000"/>
                    <a:lumOff val="40000"/>
                  </a:schemeClr>
                </a:solidFill>
                <a:effectLst>
                  <a:reflection blurRad="6350" stA="53000" endA="300" endPos="35500" dir="5400000" sy="-90000" algn="bl" rotWithShape="0"/>
                </a:effectLst>
                <a:latin typeface="Marianne" panose="02000000000000000000" pitchFamily="2" charset="0"/>
                <a:sym typeface="Wingdings" panose="05000000000000000000" pitchFamily="2" charset="2"/>
              </a:rPr>
              <a:t>Retrouvez toutes les informations sur la campagne sur le site du Ministère du travail et sur le site de la DREETS</a:t>
            </a:r>
            <a:endParaRPr lang="fr-FR" sz="900" b="0" i="1" dirty="0">
              <a:solidFill>
                <a:schemeClr val="accent5">
                  <a:lumMod val="60000"/>
                  <a:lumOff val="40000"/>
                </a:schemeClr>
              </a:solidFill>
              <a:latin typeface="Marianne" panose="02000000000000000000" pitchFamily="2" charset="0"/>
            </a:endParaRPr>
          </a:p>
          <a:p>
            <a:pPr marL="92075" indent="0" algn="just">
              <a:buNone/>
            </a:pPr>
            <a:endParaRPr lang="fr-FR" sz="1050" b="0" i="1" dirty="0">
              <a:latin typeface="Marianne" panose="02000000000000000000" pitchFamily="2" charset="0"/>
            </a:endParaRPr>
          </a:p>
        </p:txBody>
      </p:sp>
    </p:spTree>
    <p:extLst>
      <p:ext uri="{BB962C8B-B14F-4D97-AF65-F5344CB8AC3E}">
        <p14:creationId xmlns:p14="http://schemas.microsoft.com/office/powerpoint/2010/main" val="286333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540FC-2777-D0CA-6CCD-D68A0691986E}"/>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C1CA7D49-CD9D-4AF8-4DF2-BE00F223DAA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3122C9-A0B9-462F-8757-0847AD287B63}" type="slidenum">
              <a:rPr kumimoji="0" lang="fr-FR" sz="750" b="1"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fr-FR" sz="750" b="1" i="0" u="none" strike="noStrike" kern="1200" cap="none" spc="0" normalizeH="0" baseline="0" noProof="0" dirty="0">
              <a:ln>
                <a:noFill/>
              </a:ln>
              <a:solidFill>
                <a:srgbClr val="000000"/>
              </a:solidFill>
              <a:effectLst/>
              <a:uLnTx/>
              <a:uFillTx/>
              <a:latin typeface="Arial"/>
              <a:ea typeface="+mn-ea"/>
              <a:cs typeface="+mn-cs"/>
            </a:endParaRPr>
          </a:p>
        </p:txBody>
      </p:sp>
      <p:sp>
        <p:nvSpPr>
          <p:cNvPr id="3" name="Espace réservé du texte 2">
            <a:extLst>
              <a:ext uri="{FF2B5EF4-FFF2-40B4-BE49-F238E27FC236}">
                <a16:creationId xmlns:a16="http://schemas.microsoft.com/office/drawing/2014/main" id="{F28528FC-D218-D135-797F-D1F36423E9B0}"/>
              </a:ext>
            </a:extLst>
          </p:cNvPr>
          <p:cNvSpPr>
            <a:spLocks noGrp="1"/>
          </p:cNvSpPr>
          <p:nvPr>
            <p:ph type="body" sz="quarter" idx="13"/>
          </p:nvPr>
        </p:nvSpPr>
        <p:spPr>
          <a:xfrm>
            <a:off x="323527" y="1419622"/>
            <a:ext cx="8443311" cy="3312368"/>
          </a:xfrm>
        </p:spPr>
        <p:txBody>
          <a:bodyPr/>
          <a:lstStyle/>
          <a:p>
            <a:pPr marL="0" indent="0" algn="just">
              <a:buClr>
                <a:srgbClr val="0070C0"/>
              </a:buClr>
              <a:buNone/>
            </a:pPr>
            <a:r>
              <a:rPr lang="fr-FR" b="0" dirty="0">
                <a:latin typeface="Marianne" panose="02000000000000000000" pitchFamily="2" charset="0"/>
              </a:rPr>
              <a:t>Objectif : favoriser le respect des dispositions applicables et les régularisations par anticipation avant la phase de contrôle.</a:t>
            </a:r>
          </a:p>
          <a:p>
            <a:pPr marL="0" indent="0" algn="just">
              <a:buClr>
                <a:srgbClr val="0070C0"/>
              </a:buClr>
              <a:buNone/>
            </a:pPr>
            <a:r>
              <a:rPr lang="fr-FR" b="0" dirty="0">
                <a:latin typeface="Marianne" panose="02000000000000000000" pitchFamily="2" charset="0"/>
              </a:rPr>
              <a:t>Permettre à l’entreprise de se situer par rapport à la réglementation applicable et d’opérer les mises en conformité en cas d’écart.</a:t>
            </a:r>
          </a:p>
          <a:p>
            <a:pPr marL="0" indent="0" algn="just">
              <a:buClr>
                <a:srgbClr val="0070C0"/>
              </a:buClr>
              <a:buNone/>
            </a:pPr>
            <a:r>
              <a:rPr lang="fr-FR" b="0" dirty="0">
                <a:latin typeface="Marianne" panose="02000000000000000000" pitchFamily="2" charset="0"/>
              </a:rPr>
              <a:t>Fiches adaptées selon le secteur visé :</a:t>
            </a:r>
          </a:p>
          <a:p>
            <a:pPr marL="912813" indent="-285750" algn="just">
              <a:buClr>
                <a:srgbClr val="0070C0"/>
              </a:buClr>
              <a:buFont typeface="Arial" panose="020B0604020202020204" pitchFamily="34" charset="0"/>
              <a:buChar char="•"/>
            </a:pPr>
            <a:r>
              <a:rPr lang="fr-FR" dirty="0">
                <a:latin typeface="Marianne" panose="02000000000000000000" pitchFamily="2" charset="0"/>
              </a:rPr>
              <a:t>Régime général </a:t>
            </a:r>
            <a:endParaRPr lang="fr-FR" b="0" dirty="0">
              <a:latin typeface="Marianne" panose="02000000000000000000" pitchFamily="2" charset="0"/>
            </a:endParaRPr>
          </a:p>
          <a:p>
            <a:pPr marL="912813" indent="-285750" algn="just">
              <a:buClr>
                <a:srgbClr val="0070C0"/>
              </a:buClr>
              <a:buFont typeface="Arial" panose="020B0604020202020204" pitchFamily="34" charset="0"/>
              <a:buChar char="•"/>
            </a:pPr>
            <a:r>
              <a:rPr lang="fr-FR" dirty="0">
                <a:latin typeface="Marianne" panose="02000000000000000000" pitchFamily="2" charset="0"/>
              </a:rPr>
              <a:t>Agriculture</a:t>
            </a:r>
            <a:r>
              <a:rPr lang="fr-FR" b="0" dirty="0">
                <a:latin typeface="Marianne" panose="02000000000000000000" pitchFamily="2" charset="0"/>
              </a:rPr>
              <a:t> </a:t>
            </a:r>
          </a:p>
          <a:p>
            <a:pPr marL="912813" indent="-285750" algn="just">
              <a:buClr>
                <a:srgbClr val="0070C0"/>
              </a:buClr>
              <a:buFont typeface="Arial" panose="020B0604020202020204" pitchFamily="34" charset="0"/>
              <a:buChar char="•"/>
            </a:pPr>
            <a:r>
              <a:rPr lang="fr-FR" dirty="0">
                <a:latin typeface="Marianne" panose="02000000000000000000" pitchFamily="2" charset="0"/>
              </a:rPr>
              <a:t>Chantier</a:t>
            </a:r>
            <a:endParaRPr lang="fr-FR" b="0" dirty="0">
              <a:latin typeface="Marianne" panose="02000000000000000000" pitchFamily="2" charset="0"/>
            </a:endParaRPr>
          </a:p>
          <a:p>
            <a:pPr marL="0" indent="0" algn="just">
              <a:buClr>
                <a:srgbClr val="0070C0"/>
              </a:buClr>
              <a:buNone/>
            </a:pPr>
            <a:r>
              <a:rPr lang="fr-FR" b="0" dirty="0">
                <a:latin typeface="Marianne" panose="02000000000000000000" pitchFamily="2" charset="0"/>
              </a:rPr>
              <a:t>Renvoi à des liens permettant aux entreprises de se faire accompagner si elles le souhaitent par des préventeurs ou d’accéder à des outils pour les aider dans leurs démarches d’évaluation et de prévention des risques.</a:t>
            </a:r>
          </a:p>
        </p:txBody>
      </p:sp>
      <p:sp>
        <p:nvSpPr>
          <p:cNvPr id="6" name="Espace réservé de la date 5">
            <a:extLst>
              <a:ext uri="{FF2B5EF4-FFF2-40B4-BE49-F238E27FC236}">
                <a16:creationId xmlns:a16="http://schemas.microsoft.com/office/drawing/2014/main" id="{F1F76809-FBCF-FFE0-2DB9-2145191F23BC}"/>
              </a:ext>
            </a:extLst>
          </p:cNvPr>
          <p:cNvSpPr>
            <a:spLocks noGrp="1"/>
          </p:cNvSpPr>
          <p:nvPr>
            <p:ph type="dt" sz="half" idx="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51C71F6-E0A6-1740-B64F-38F332886BAF}" type="datetime1">
              <a:rPr kumimoji="0" lang="fr-FR" sz="750" b="1" i="0" u="none" strike="noStrike" kern="1200" cap="all"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01/07/2026</a:t>
            </a:fld>
            <a:endParaRPr kumimoji="0" lang="fr-FR" sz="750" b="1" i="0" u="none" strike="noStrike" kern="1200" cap="all" spc="0" normalizeH="0" baseline="0" noProof="0" dirty="0">
              <a:ln>
                <a:noFill/>
              </a:ln>
              <a:solidFill>
                <a:srgbClr val="000000"/>
              </a:solidFill>
              <a:effectLst/>
              <a:uLnTx/>
              <a:uFillTx/>
              <a:latin typeface="Arial"/>
              <a:ea typeface="+mn-ea"/>
              <a:cs typeface="+mn-cs"/>
            </a:endParaRPr>
          </a:p>
        </p:txBody>
      </p:sp>
      <p:sp>
        <p:nvSpPr>
          <p:cNvPr id="7" name="Titre 6">
            <a:extLst>
              <a:ext uri="{FF2B5EF4-FFF2-40B4-BE49-F238E27FC236}">
                <a16:creationId xmlns:a16="http://schemas.microsoft.com/office/drawing/2014/main" id="{0F80BA1D-CDF7-78F5-EAB6-F040D3E5B4DF}"/>
              </a:ext>
            </a:extLst>
          </p:cNvPr>
          <p:cNvSpPr>
            <a:spLocks noGrp="1"/>
          </p:cNvSpPr>
          <p:nvPr>
            <p:ph type="title"/>
          </p:nvPr>
        </p:nvSpPr>
        <p:spPr>
          <a:ln>
            <a:noFill/>
          </a:ln>
        </p:spPr>
        <p:txBody>
          <a:bodyPr vert="horz" lIns="91440" tIns="45720" rIns="91440" bIns="45720" rtlCol="0" anchor="ctr">
            <a:normAutofit/>
          </a:bodyPr>
          <a:lstStyle/>
          <a:p>
            <a:r>
              <a:rPr lang="fr-FR" sz="2400" dirty="0">
                <a:solidFill>
                  <a:srgbClr val="0070C0"/>
                </a:solidFill>
                <a:latin typeface="Marianne" panose="02000000000000000000" pitchFamily="2" charset="0"/>
              </a:rPr>
              <a:t>Focus sur les fiches d’autodiagnostic</a:t>
            </a:r>
          </a:p>
        </p:txBody>
      </p:sp>
      <p:sp>
        <p:nvSpPr>
          <p:cNvPr id="8" name="Espace réservé du pied de page 7">
            <a:extLst>
              <a:ext uri="{FF2B5EF4-FFF2-40B4-BE49-F238E27FC236}">
                <a16:creationId xmlns:a16="http://schemas.microsoft.com/office/drawing/2014/main" id="{7681261D-11D0-EA8D-59C7-1C424626A21C}"/>
              </a:ext>
            </a:extLst>
          </p:cNvPr>
          <p:cNvSpPr>
            <a:spLocks noGrp="1"/>
          </p:cNvSpPr>
          <p:nvPr>
            <p:ph type="ftr" sz="quarter" idx="3"/>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750" b="1" i="0" u="none" strike="noStrike" kern="1200" cap="none" spc="0" normalizeH="0" baseline="0" noProof="0" dirty="0">
                <a:ln>
                  <a:noFill/>
                </a:ln>
                <a:solidFill>
                  <a:srgbClr val="000000"/>
                </a:solidFill>
                <a:effectLst/>
                <a:uLnTx/>
                <a:uFillTx/>
                <a:latin typeface="Arial"/>
                <a:ea typeface="+mn-ea"/>
                <a:cs typeface="+mn-cs"/>
              </a:rPr>
              <a:t>DREETS BFC</a:t>
            </a: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fr-FR" sz="750" b="1" i="0" u="none" strike="noStrike" kern="1200" cap="none" spc="0" normalizeH="0" baseline="0" noProof="0" dirty="0">
              <a:ln>
                <a:noFill/>
              </a:ln>
              <a:solidFill>
                <a:srgbClr val="000000"/>
              </a:solidFill>
              <a:effectLst/>
              <a:uLnTx/>
              <a:uFillTx/>
              <a:latin typeface="Arial"/>
              <a:ea typeface="+mn-ea"/>
              <a:cs typeface="+mn-cs"/>
            </a:endParaRPr>
          </a:p>
        </p:txBody>
      </p:sp>
      <p:pic>
        <p:nvPicPr>
          <p:cNvPr id="9" name="Image 8">
            <a:extLst>
              <a:ext uri="{FF2B5EF4-FFF2-40B4-BE49-F238E27FC236}">
                <a16:creationId xmlns:a16="http://schemas.microsoft.com/office/drawing/2014/main" id="{62D38869-A4CD-1210-5D96-0FA47E59C4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00248" y="394604"/>
            <a:ext cx="566591" cy="288197"/>
          </a:xfrm>
          <a:prstGeom prst="rect">
            <a:avLst/>
          </a:prstGeom>
        </p:spPr>
      </p:pic>
    </p:spTree>
    <p:extLst>
      <p:ext uri="{BB962C8B-B14F-4D97-AF65-F5344CB8AC3E}">
        <p14:creationId xmlns:p14="http://schemas.microsoft.com/office/powerpoint/2010/main" val="3363079984"/>
      </p:ext>
    </p:extLst>
  </p:cSld>
  <p:clrMapOvr>
    <a:masterClrMapping/>
  </p:clrMapOvr>
</p:sld>
</file>

<file path=ppt/theme/theme1.xml><?xml version="1.0" encoding="utf-8"?>
<a:theme xmlns:a="http://schemas.openxmlformats.org/drawingml/2006/main" name="TEMPLATE_INTITULE_OFFIC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mplate_presentation ppt_DGT.pptx" id="{0A5B7371-BFC6-491D-B308-6AA9DA543D53}" vid="{93B73759-08BD-4D12-803F-85945355F2A8}"/>
    </a:ext>
  </a:extLst>
</a:theme>
</file>

<file path=ppt/theme/theme2.xml><?xml version="1.0" encoding="utf-8"?>
<a:theme xmlns:a="http://schemas.openxmlformats.org/drawingml/2006/main" name="1_TEMPLATE_INTITULE_OFFIC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mplate_presentation ppt_DGT.pptx" id="{0A5B7371-BFC6-491D-B308-6AA9DA543D53}" vid="{93B73759-08BD-4D12-803F-85945355F2A8}"/>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714DEA15803946A1B1F2068FD269CF" ma:contentTypeVersion="3" ma:contentTypeDescription="Crée un document." ma:contentTypeScope="" ma:versionID="289b91a5fdceb96b777a7679db69f9d2">
  <xsd:schema xmlns:xsd="http://www.w3.org/2001/XMLSchema" xmlns:xs="http://www.w3.org/2001/XMLSchema" xmlns:p="http://schemas.microsoft.com/office/2006/metadata/properties" xmlns:ns1="http://schemas.microsoft.com/sharepoint/v3" xmlns:ns2="7b4e5cf4-0fc5-48ee-950b-8270790171f4" xmlns:ns3="eff51c21-fd75-46ec-8bbb-79498c98994a" targetNamespace="http://schemas.microsoft.com/office/2006/metadata/properties" ma:root="true" ma:fieldsID="91eb9620a12ac67a6a9f338fc598222d" ns1:_="" ns2:_="" ns3:_="">
    <xsd:import namespace="http://schemas.microsoft.com/sharepoint/v3"/>
    <xsd:import namespace="7b4e5cf4-0fc5-48ee-950b-8270790171f4"/>
    <xsd:import namespace="eff51c21-fd75-46ec-8bbb-79498c98994a"/>
    <xsd:element name="properties">
      <xsd:complexType>
        <xsd:sequence>
          <xsd:element name="documentManagement">
            <xsd:complexType>
              <xsd:all>
                <xsd:element ref="ns2:_dlc_DocId" minOccurs="0"/>
                <xsd:element ref="ns2:_dlc_DocIdUrl" minOccurs="0"/>
                <xsd:element ref="ns2:_dlc_DocIdPersistId" minOccurs="0"/>
                <xsd:element ref="ns3:PACo_NiveauDeConfidentialiteTaxHTField0" minOccurs="0"/>
                <xsd:element ref="ns2:TaxCatchAll" minOccurs="0"/>
                <xsd:element ref="ns2:TaxCatchAllLabel"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5"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16"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b4e5cf4-0fc5-48ee-950b-8270790171f4"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Conserver l’ID" ma:description="Conserver l’ID lors de l’ajout." ma:hidden="true" ma:internalName="_dlc_DocIdPersistId" ma:readOnly="true">
      <xsd:simpleType>
        <xsd:restriction base="dms:Boolean"/>
      </xsd:simpleType>
    </xsd:element>
    <xsd:element name="TaxCatchAll" ma:index="12" nillable="true" ma:displayName="Colonne Attraper tout de Taxonomie" ma:description="" ma:hidden="true" ma:list="{d832e24f-c8ee-45ec-b83f-6d52fe3e122c}" ma:internalName="TaxCatchAll" ma:showField="CatchAllData" ma:web="7b4e5cf4-0fc5-48ee-950b-8270790171f4">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Colonne Attraper tout de Taxonomie1" ma:description="" ma:hidden="true" ma:list="{d832e24f-c8ee-45ec-b83f-6d52fe3e122c}" ma:internalName="TaxCatchAllLabel" ma:readOnly="true" ma:showField="CatchAllDataLabel" ma:web="7b4e5cf4-0fc5-48ee-950b-8270790171f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ff51c21-fd75-46ec-8bbb-79498c98994a" elementFormDefault="qualified">
    <xsd:import namespace="http://schemas.microsoft.com/office/2006/documentManagement/types"/>
    <xsd:import namespace="http://schemas.microsoft.com/office/infopath/2007/PartnerControls"/>
    <xsd:element name="PACo_NiveauDeConfidentialiteTaxHTField0" ma:index="11" ma:taxonomy="true" ma:internalName="PACo_NiveauDeConfidentialiteTaxHTField0" ma:taxonomyFieldName="PACo_NiveauDeConfidentialite" ma:displayName="Niveau de confidentialité" ma:default="1;#Public|43a73bf0-6fa9-439e-9f01-0c858cc75030" ma:fieldId="{55294203-1914-45cc-91d1-0bc660f83c6c}" ma:sspId="624bd1e1-bb4f-4cf0-a57e-44630b9c7bb2" ma:termSetId="47fe2dba-03aa-4e20-9197-2cab34707c07"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Receiver>
    <Name/>
    <Synchronization>Synchronous</Synchronization>
    <Type>1</Type>
    <SequenceNumber>10000</SequenceNumber>
    <Url/>
    <Assembly>Microsoft.SharePoint.Taxonomy, Version=14.0.0.0, Culture=neutral, PublicKeyToken=71e9bce111e9429c</Assembly>
    <Class>Microsoft.SharePoint.Taxonomy.TaxonomyItemEventReceiver</Class>
    <Data/>
    <Filter/>
  </Receiver>
  <Receiver>
    <Name/>
    <Synchronization>Synchronous</Synchronization>
    <Type>2</Type>
    <SequenceNumber>10000</SequenceNumber>
    <Url/>
    <Assembly>Microsoft.SharePoint.Taxonomy, Version=14.0.0.0, Culture=neutral, PublicKeyToken=71e9bce111e9429c</Assembly>
    <Class>Microsoft.SharePoint.Taxonomy.TaxonomyItemEventReceiver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ACo_NiveauDeConfidentialiteTaxHTField0 xmlns="eff51c21-fd75-46ec-8bbb-79498c98994a">
      <Terms xmlns="http://schemas.microsoft.com/office/infopath/2007/PartnerControls">
        <TermInfo xmlns="http://schemas.microsoft.com/office/infopath/2007/PartnerControls">
          <TermName xmlns="http://schemas.microsoft.com/office/infopath/2007/PartnerControls">Public</TermName>
          <TermId xmlns="http://schemas.microsoft.com/office/infopath/2007/PartnerControls">43a73bf0-6fa9-439e-9f01-0c858cc75030</TermId>
        </TermInfo>
      </Terms>
    </PACo_NiveauDeConfidentialiteTaxHTField0>
    <PublishingStartDate xmlns="http://schemas.microsoft.com/sharepoint/v3" xsi:nil="true"/>
    <PublishingExpirationDate xmlns="http://schemas.microsoft.com/sharepoint/v3" xsi:nil="true"/>
    <_dlc_DocId xmlns="7b4e5cf4-0fc5-48ee-950b-8270790171f4">PACO-4863-69</_dlc_DocId>
    <TaxCatchAll xmlns="7b4e5cf4-0fc5-48ee-950b-8270790171f4">
      <Value>1</Value>
    </TaxCatchAll>
    <_dlc_DocIdUrl xmlns="7b4e5cf4-0fc5-48ee-950b-8270790171f4">
      <Url>https://paco.intranet.social.gouv.fr/travail/dgt/vie_pratique/Chartes_Modeles/_layouts/15/DocIdRedir.aspx?ID=PACO-4863-69</Url>
      <Description>PACO-4863-69</Description>
    </_dlc_DocIdUrl>
  </documentManagement>
</p:properties>
</file>

<file path=customXml/itemProps1.xml><?xml version="1.0" encoding="utf-8"?>
<ds:datastoreItem xmlns:ds="http://schemas.openxmlformats.org/officeDocument/2006/customXml" ds:itemID="{941464FB-7E36-4F1F-A7E3-20D8BE8901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b4e5cf4-0fc5-48ee-950b-8270790171f4"/>
    <ds:schemaRef ds:uri="eff51c21-fd75-46ec-8bbb-79498c989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967C51-B1C1-4E53-8575-3CD93212C19D}">
  <ds:schemaRefs>
    <ds:schemaRef ds:uri="http://schemas.microsoft.com/sharepoint/events"/>
  </ds:schemaRefs>
</ds:datastoreItem>
</file>

<file path=customXml/itemProps3.xml><?xml version="1.0" encoding="utf-8"?>
<ds:datastoreItem xmlns:ds="http://schemas.openxmlformats.org/officeDocument/2006/customXml" ds:itemID="{67F86F9C-92B4-4272-B9C5-376B148005E2}">
  <ds:schemaRefs>
    <ds:schemaRef ds:uri="http://schemas.microsoft.com/sharepoint/v3/contenttype/forms"/>
  </ds:schemaRefs>
</ds:datastoreItem>
</file>

<file path=customXml/itemProps4.xml><?xml version="1.0" encoding="utf-8"?>
<ds:datastoreItem xmlns:ds="http://schemas.openxmlformats.org/officeDocument/2006/customXml" ds:itemID="{F2B84F61-97F3-4253-AC72-93713AE2931A}">
  <ds:schemaRefs>
    <ds:schemaRef ds:uri="http://purl.org/dc/terms/"/>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eff51c21-fd75-46ec-8bbb-79498c98994a"/>
    <ds:schemaRef ds:uri="7b4e5cf4-0fc5-48ee-950b-8270790171f4"/>
    <ds:schemaRef ds:uri="http://schemas.microsoft.com/sharepoint/v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Template_presentation ppt_DGT</Template>
  <TotalTime>1549</TotalTime>
  <Words>1266</Words>
  <Application>Microsoft Office PowerPoint</Application>
  <PresentationFormat>Affichage à l'écran (16:9)</PresentationFormat>
  <Paragraphs>129</Paragraphs>
  <Slides>11</Slides>
  <Notes>9</Notes>
  <HiddenSlides>0</HiddenSlides>
  <MMClips>0</MMClips>
  <ScaleCrop>false</ScaleCrop>
  <HeadingPairs>
    <vt:vector size="6" baseType="variant">
      <vt:variant>
        <vt:lpstr>Polices utilisées</vt:lpstr>
      </vt:variant>
      <vt:variant>
        <vt:i4>4</vt:i4>
      </vt:variant>
      <vt:variant>
        <vt:lpstr>Thème</vt:lpstr>
      </vt:variant>
      <vt:variant>
        <vt:i4>2</vt:i4>
      </vt:variant>
      <vt:variant>
        <vt:lpstr>Titres des diapositives</vt:lpstr>
      </vt:variant>
      <vt:variant>
        <vt:i4>11</vt:i4>
      </vt:variant>
    </vt:vector>
  </HeadingPairs>
  <TitlesOfParts>
    <vt:vector size="17" baseType="lpstr">
      <vt:lpstr>Arial</vt:lpstr>
      <vt:lpstr>Calibri</vt:lpstr>
      <vt:lpstr>Marianne</vt:lpstr>
      <vt:lpstr>Wingdings</vt:lpstr>
      <vt:lpstr>TEMPLATE_INTITULE_OFFICIEL</vt:lpstr>
      <vt:lpstr>1_TEMPLATE_INTITULE_OFFICIEL</vt:lpstr>
      <vt:lpstr>Présentation PowerPoint</vt:lpstr>
      <vt:lpstr>Introduction</vt:lpstr>
      <vt:lpstr>Constats de la campagne précédente </vt:lpstr>
      <vt:lpstr>Diagnostic : analyse des signalements d’AT 2017-2020 (8 500)</vt:lpstr>
      <vt:lpstr>Les objectifs de la campagne</vt:lpstr>
      <vt:lpstr>Ciblage de la campagne</vt:lpstr>
      <vt:lpstr>Actions programmées pour la campagne</vt:lpstr>
      <vt:lpstr>Les points juridiques</vt:lpstr>
      <vt:lpstr>Focus sur les fiches d’autodiagnostic</vt:lpstr>
      <vt:lpstr>Calendrier de la campagne </vt:lpstr>
      <vt:lpstr>Présentation PowerPoint</vt:lpstr>
    </vt:vector>
  </TitlesOfParts>
  <Manager>Client</Manager>
  <Company>PPT/DSI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BOCCARD-SELTZER, Nina (DGT)</dc:creator>
  <cp:lastModifiedBy>FROIDEVAUX, Barbara (DREETS-BFC)</cp:lastModifiedBy>
  <cp:revision>81</cp:revision>
  <cp:lastPrinted>2023-09-08T13:21:35Z</cp:lastPrinted>
  <dcterms:created xsi:type="dcterms:W3CDTF">2022-05-25T12:39:25Z</dcterms:created>
  <dcterms:modified xsi:type="dcterms:W3CDTF">2026-07-01T07:00:33Z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ACo_NiveauDeConfidentialite">
    <vt:lpwstr>1;#Public|43a73bf0-6fa9-439e-9f01-0c858cc75030</vt:lpwstr>
  </property>
  <property fmtid="{D5CDD505-2E9C-101B-9397-08002B2CF9AE}" pid="3" name="ContentTypeId">
    <vt:lpwstr>0x010100FE714DEA15803946A1B1F2068FD269CF</vt:lpwstr>
  </property>
  <property fmtid="{D5CDD505-2E9C-101B-9397-08002B2CF9AE}" pid="4" name="_dlc_DocIdItemGuid">
    <vt:lpwstr>f39588f3-0513-4b1d-b10d-1d9b5d7ea66b</vt:lpwstr>
  </property>
  <property fmtid="{D5CDD505-2E9C-101B-9397-08002B2CF9AE}" pid="5" name="MSIP_Label_3094c1fb-3db8-4cce-b079-9b022302847f_Enabled">
    <vt:lpwstr>true</vt:lpwstr>
  </property>
  <property fmtid="{D5CDD505-2E9C-101B-9397-08002B2CF9AE}" pid="6" name="MSIP_Label_3094c1fb-3db8-4cce-b079-9b022302847f_SetDate">
    <vt:lpwstr>2026-05-19T19:49:19Z</vt:lpwstr>
  </property>
  <property fmtid="{D5CDD505-2E9C-101B-9397-08002B2CF9AE}" pid="7" name="MSIP_Label_3094c1fb-3db8-4cce-b079-9b022302847f_Method">
    <vt:lpwstr>Standard</vt:lpwstr>
  </property>
  <property fmtid="{D5CDD505-2E9C-101B-9397-08002B2CF9AE}" pid="8" name="MSIP_Label_3094c1fb-3db8-4cce-b079-9b022302847f_Name">
    <vt:lpwstr>[Prod v5] C1 - Standard</vt:lpwstr>
  </property>
  <property fmtid="{D5CDD505-2E9C-101B-9397-08002B2CF9AE}" pid="9" name="MSIP_Label_3094c1fb-3db8-4cce-b079-9b022302847f_SiteId">
    <vt:lpwstr>035e5292-5a25-4509-bb08-a555f7d31a8b</vt:lpwstr>
  </property>
  <property fmtid="{D5CDD505-2E9C-101B-9397-08002B2CF9AE}" pid="10" name="MSIP_Label_3094c1fb-3db8-4cce-b079-9b022302847f_ActionId">
    <vt:lpwstr>7b00aa1f-1a12-4019-9af0-9a43d623d0b3</vt:lpwstr>
  </property>
  <property fmtid="{D5CDD505-2E9C-101B-9397-08002B2CF9AE}" pid="11" name="MSIP_Label_3094c1fb-3db8-4cce-b079-9b022302847f_ContentBits">
    <vt:lpwstr>0</vt:lpwstr>
  </property>
  <property fmtid="{D5CDD505-2E9C-101B-9397-08002B2CF9AE}" pid="12" name="MSIP_Label_3094c1fb-3db8-4cce-b079-9b022302847f_Tag">
    <vt:lpwstr>10, 3, 0, 1</vt:lpwstr>
  </property>
</Properties>
</file>