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16"/>
  </p:notesMasterIdLst>
  <p:handoutMasterIdLst>
    <p:handoutMasterId r:id="rId17"/>
  </p:handoutMasterIdLst>
  <p:sldIdLst>
    <p:sldId id="256" r:id="rId6"/>
    <p:sldId id="274" r:id="rId7"/>
    <p:sldId id="265" r:id="rId8"/>
    <p:sldId id="270" r:id="rId9"/>
    <p:sldId id="271" r:id="rId10"/>
    <p:sldId id="266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D03F5-706C-4DF5-A9BB-FDEAC3BDC6A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94D76-9849-497F-AA81-C759121D7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9614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89D1-5997-4F62-BB85-4AC2B3F9555E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5C78-1873-450E-B63A-2F44E01C6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2541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188551" cy="1584176"/>
          </a:xfrm>
        </p:spPr>
        <p:txBody>
          <a:bodyPr anchor="t">
            <a:normAutofit/>
          </a:bodyPr>
          <a:lstStyle>
            <a:lvl1pPr algn="r">
              <a:defRPr sz="4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11152" y="4293096"/>
            <a:ext cx="6400800" cy="1080120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05" y="252850"/>
            <a:ext cx="4941239" cy="10159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85263"/>
            <a:ext cx="5616624" cy="2003062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4145895" y="1124744"/>
            <a:ext cx="473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2"/>
                </a:solidFill>
              </a:rPr>
              <a:t>Études</a:t>
            </a:r>
            <a:r>
              <a:rPr lang="fr-FR" sz="2800" b="1" baseline="0" dirty="0" smtClean="0">
                <a:solidFill>
                  <a:schemeClr val="accent2"/>
                </a:solidFill>
              </a:rPr>
              <a:t> Statistiques </a:t>
            </a:r>
            <a:r>
              <a:rPr lang="fr-FR" sz="2800" b="1" dirty="0" smtClean="0">
                <a:solidFill>
                  <a:schemeClr val="accent2"/>
                </a:solidFill>
              </a:rPr>
              <a:t>É</a:t>
            </a:r>
            <a:r>
              <a:rPr lang="fr-FR" sz="2800" b="1" baseline="0" dirty="0" smtClean="0">
                <a:solidFill>
                  <a:schemeClr val="accent2"/>
                </a:solidFill>
              </a:rPr>
              <a:t>valuation </a:t>
            </a:r>
            <a:endParaRPr lang="fr-FR" sz="2800" b="1" dirty="0">
              <a:solidFill>
                <a:schemeClr val="accent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078992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5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7BC0-95F8-457F-B972-F76CB19E87C8}" type="datetime1">
              <a:rPr lang="fr-FR" smtClean="0"/>
              <a:t>19/09/2018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457200" y="1268760"/>
            <a:ext cx="8219256" cy="5112568"/>
          </a:xfrm>
        </p:spPr>
        <p:txBody>
          <a:bodyPr>
            <a:normAutofit/>
          </a:bodyPr>
          <a:lstStyle>
            <a:lvl1pPr marL="0" indent="0">
              <a:buNone/>
              <a:defRPr lang="fr-FR" sz="1600" b="0" u="none" kern="1200" cap="none" baseline="0" dirty="0" smtClean="0">
                <a:solidFill>
                  <a:schemeClr val="bg1"/>
                </a:solidFill>
                <a:uFill>
                  <a:solidFill>
                    <a:schemeClr val="accent6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4738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994-6FB8-46BE-97AD-8909F835C928}" type="datetime1">
              <a:rPr lang="fr-FR" smtClean="0"/>
              <a:t>19/09/2018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14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A1B-1DCA-452C-834F-26D7AFE6129E}" type="datetime1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16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10142" y="6453336"/>
            <a:ext cx="2133600" cy="221109"/>
          </a:xfrm>
        </p:spPr>
        <p:txBody>
          <a:bodyPr/>
          <a:lstStyle/>
          <a:p>
            <a:fld id="{CABF018D-5066-4E01-A8DF-8B753E1BB168}" type="datetime1">
              <a:rPr lang="fr-FR" smtClean="0"/>
              <a:t>19/09/2018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60232" y="6453336"/>
            <a:ext cx="2133600" cy="221109"/>
          </a:xfrm>
        </p:spPr>
        <p:txBody>
          <a:bodyPr/>
          <a:lstStyle/>
          <a:p>
            <a:fld id="{18939520-1427-4DD9-B81F-47FA01AE5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68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D01D-C6EA-44D7-932A-5F0E667F84F1}" type="datetime1">
              <a:rPr lang="fr-FR" smtClean="0"/>
              <a:t>19/09/2018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05" y="252850"/>
            <a:ext cx="4941239" cy="10159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078992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9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E413-3E37-459C-A67C-21E88C647F45}" type="datetime1">
              <a:rPr lang="fr-FR" smtClean="0"/>
              <a:t>19/09/2018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07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082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46228"/>
          </a:xfrm>
        </p:spPr>
        <p:txBody>
          <a:bodyPr>
            <a:normAutofit/>
          </a:bodyPr>
          <a:lstStyle>
            <a:lvl1pPr marL="0" indent="0">
              <a:buNone/>
              <a:defRPr lang="fr-FR" sz="1600" b="0" u="none" kern="1200" cap="none" baseline="0" dirty="0" smtClean="0">
                <a:solidFill>
                  <a:schemeClr val="bg1"/>
                </a:solidFill>
                <a:uFill>
                  <a:solidFill>
                    <a:schemeClr val="accent6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C0AE-2E08-4D9F-80A4-BA9238E2FF17}" type="datetime1">
              <a:rPr lang="fr-FR" smtClean="0"/>
              <a:t>19/09/2018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28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544" y="1600201"/>
            <a:ext cx="8219256" cy="348498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6DD3-BBEA-4764-8AD0-C710DE45765B}" type="datetime1">
              <a:rPr lang="fr-FR" smtClean="0"/>
              <a:t>19/09/2018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3"/>
          </p:nvPr>
        </p:nvSpPr>
        <p:spPr>
          <a:xfrm>
            <a:off x="467544" y="5157192"/>
            <a:ext cx="8219256" cy="12241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lang="fr-FR" sz="1600" b="0" u="none" kern="1200" cap="none" baseline="0" dirty="0" smtClean="0">
                <a:solidFill>
                  <a:schemeClr val="bg1"/>
                </a:solidFill>
                <a:uFill>
                  <a:solidFill>
                    <a:schemeClr val="accent6"/>
                  </a:solidFill>
                </a:u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045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13990"/>
          </a:xfrm>
        </p:spPr>
        <p:txBody>
          <a:bodyPr>
            <a:normAutofit/>
          </a:bodyPr>
          <a:lstStyle>
            <a:lvl1pPr marL="0" indent="0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7D8D-E139-48E5-8D62-DA61386BD31E}" type="datetime1">
              <a:rPr lang="fr-FR" smtClean="0"/>
              <a:t>19/09/2018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69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79E1-A3E9-4E23-8BD3-7ECD839F1E3A}" type="datetime1">
              <a:rPr lang="fr-FR" smtClean="0"/>
              <a:t>19/09/2018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57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8219256" cy="51125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7BC0-95F8-457F-B972-F76CB19E87C8}" type="datetime1">
              <a:rPr lang="fr-FR" smtClean="0"/>
              <a:t>19/09/2018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26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142" y="6453336"/>
            <a:ext cx="2133600" cy="221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34F7C5F2-2662-4B5C-92B1-3192533ACB84}" type="datetime1">
              <a:rPr lang="fr-FR" smtClean="0"/>
              <a:t>19/09/2018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2133600" cy="221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CFEA490-A903-4978-BD1D-8FBBDE40F9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112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4" r:id="rId5"/>
    <p:sldLayoutId id="2147483706" r:id="rId6"/>
    <p:sldLayoutId id="2147483705" r:id="rId7"/>
    <p:sldLayoutId id="2147483701" r:id="rId8"/>
    <p:sldLayoutId id="2147483707" r:id="rId9"/>
    <p:sldLayoutId id="2147483708" r:id="rId10"/>
    <p:sldLayoutId id="2147483703" r:id="rId11"/>
    <p:sldLayoutId id="214748370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sm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"/>
        <a:defRPr sz="2800" b="1" u="none" kern="1200" cap="none" baseline="0">
          <a:solidFill>
            <a:schemeClr val="bg2"/>
          </a:solidFill>
          <a:uFill>
            <a:solidFill>
              <a:schemeClr val="accent6"/>
            </a:solidFill>
          </a:u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" panose="05000000000000000000" pitchFamily="2" charset="2"/>
        <a:buChar char="§"/>
        <a:defRPr sz="2400" b="1" kern="1200" cap="none" baseline="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SzPct val="100000"/>
        <a:buFont typeface="OpenSymbol" panose="05010000000000000000" pitchFamily="2" charset="0"/>
        <a:buChar char="→"/>
        <a:defRPr sz="2000" b="0" kern="1200" cap="none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rousse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188551" cy="1584176"/>
          </a:xfrm>
        </p:spPr>
        <p:txBody>
          <a:bodyPr>
            <a:normAutofit fontScale="90000"/>
          </a:bodyPr>
          <a:lstStyle/>
          <a:p>
            <a:r>
              <a:rPr lang="fr-FR" dirty="0"/>
              <a:t>Taux d’emploi ?</a:t>
            </a:r>
            <a:br>
              <a:rPr lang="fr-FR" dirty="0"/>
            </a:br>
            <a:r>
              <a:rPr lang="fr-FR" dirty="0"/>
              <a:t>Taux de chômage ?</a:t>
            </a:r>
            <a:br>
              <a:rPr lang="fr-FR" dirty="0"/>
            </a:br>
            <a:r>
              <a:rPr lang="fr-FR" dirty="0"/>
              <a:t>Taux d’activité ? </a:t>
            </a:r>
            <a:br>
              <a:rPr lang="fr-FR" dirty="0"/>
            </a:br>
            <a:r>
              <a:rPr lang="fr-FR" dirty="0"/>
              <a:t>Demandeur d’emploi ?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Définitions en images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95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7"/>
    </mc:Choice>
    <mc:Fallback xmlns="">
      <p:transition spd="slow" advTm="77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6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7"/>
    </mc:Choice>
    <mc:Fallback xmlns="">
      <p:transition spd="slow" advTm="66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de document?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« chômage, nom masculin: situation d’un salarié qui, bien que apte au travail, se trouve privé d’emploi / situation d’un demandeur d’emploi: nombre de demandeurs d’emploi sur le marché du travail; le chômage des jeunes … » </a:t>
            </a:r>
            <a:r>
              <a:rPr lang="fr-FR" sz="1800" i="1" dirty="0" smtClean="0"/>
              <a:t>(</a:t>
            </a:r>
            <a:r>
              <a:rPr lang="fr-FR" sz="1800" i="1" dirty="0" smtClean="0">
                <a:hlinkClick r:id="rId2"/>
              </a:rPr>
              <a:t>www.larousse.fr</a:t>
            </a:r>
            <a:r>
              <a:rPr lang="fr-FR" sz="1800" i="1" dirty="0" smtClean="0"/>
              <a:t> chômage (extrait) ».</a:t>
            </a:r>
          </a:p>
          <a:p>
            <a:pPr marL="0" indent="0">
              <a:buNone/>
            </a:pPr>
            <a:endParaRPr lang="fr-FR" sz="1800" i="1" dirty="0" smtClean="0"/>
          </a:p>
          <a:p>
            <a:pPr marL="0" indent="0">
              <a:buNone/>
            </a:pPr>
            <a:r>
              <a:rPr lang="fr-FR" sz="1800" dirty="0" smtClean="0"/>
              <a:t>Si le langage courant substitue parfois le chômeur au demandeur d’emploi, l’emploi à l’activité professionnelle, la statistique s’accommode mal de synonymes: le chômage n’est pas la demande d’emploi, pas plus que l’emploi n’est l’activité. </a:t>
            </a:r>
          </a:p>
          <a:p>
            <a:pPr marL="0" indent="0">
              <a:buNone/>
            </a:pPr>
            <a:r>
              <a:rPr lang="fr-FR" sz="1800" dirty="0" smtClean="0"/>
              <a:t>Ce </a:t>
            </a:r>
            <a:r>
              <a:rPr lang="fr-FR" sz="1800" dirty="0"/>
              <a:t>document a été élaboré pour exposer de façon pédagogique </a:t>
            </a:r>
            <a:r>
              <a:rPr lang="fr-FR" sz="1800" dirty="0" smtClean="0"/>
              <a:t>les définitions de ces concepts qui, tout en étant très connus des professionnels de l’emploi, sont parfois mal utilisés ou mal compris. </a:t>
            </a: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 </a:t>
            </a:r>
          </a:p>
          <a:p>
            <a:pPr marL="0" indent="0">
              <a:buNone/>
            </a:pPr>
            <a:endParaRPr lang="fr-FR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6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69"/>
    </mc:Choice>
    <mc:Fallback xmlns="">
      <p:transition spd="slow" advTm="203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1475656" y="304360"/>
            <a:ext cx="6768752" cy="5904656"/>
            <a:chOff x="1475656" y="304360"/>
            <a:chExt cx="6768752" cy="5904656"/>
          </a:xfrm>
          <a:noFill/>
        </p:grpSpPr>
        <p:sp>
          <p:nvSpPr>
            <p:cNvPr id="4" name="Ellipse 3"/>
            <p:cNvSpPr/>
            <p:nvPr/>
          </p:nvSpPr>
          <p:spPr>
            <a:xfrm>
              <a:off x="1475656" y="304360"/>
              <a:ext cx="6768752" cy="590465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schemeClr val="bg2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835696" y="921552"/>
              <a:ext cx="1332148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2"/>
                  </a:solidFill>
                </a:rPr>
                <a:t>La population</a:t>
              </a:r>
              <a:endParaRPr lang="fr-FR" dirty="0">
                <a:solidFill>
                  <a:schemeClr val="bg2"/>
                </a:solidFill>
              </a:endParaRPr>
            </a:p>
          </p:txBody>
        </p:sp>
      </p:grpSp>
      <p:sp>
        <p:nvSpPr>
          <p:cNvPr id="5" name="Ellipse 4"/>
          <p:cNvSpPr/>
          <p:nvPr/>
        </p:nvSpPr>
        <p:spPr>
          <a:xfrm>
            <a:off x="3995936" y="548680"/>
            <a:ext cx="1224136" cy="13681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2"/>
                </a:solidFill>
              </a:rPr>
              <a:t>Scolaires, étudiants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716016" y="1887917"/>
            <a:ext cx="1224136" cy="13681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2"/>
                </a:solidFill>
              </a:rPr>
              <a:t>Personnes au foyer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660232" y="2378343"/>
            <a:ext cx="1224136" cy="13681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2"/>
                </a:solidFill>
              </a:rPr>
              <a:t>Retraités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123728" y="2708920"/>
            <a:ext cx="1224136" cy="13681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2"/>
                </a:solidFill>
              </a:rPr>
              <a:t>Chômeurs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608004" y="4509120"/>
            <a:ext cx="1224136" cy="13681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2"/>
                </a:solidFill>
              </a:rPr>
              <a:t>Salariés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880825" y="3361962"/>
            <a:ext cx="1224136" cy="13681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2"/>
                </a:solidFill>
              </a:rPr>
              <a:t>Non-salariés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rot="12518811">
            <a:off x="1262741" y="3011625"/>
            <a:ext cx="5498590" cy="2534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 rot="1811958">
            <a:off x="3133727" y="944745"/>
            <a:ext cx="5121755" cy="2534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55776" y="4797152"/>
            <a:ext cx="1224136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2"/>
                </a:solidFill>
              </a:rPr>
              <a:t>La population active</a:t>
            </a:r>
            <a:endParaRPr lang="fr-FR" sz="1400" dirty="0">
              <a:solidFill>
                <a:schemeClr val="bg2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846176" y="1340768"/>
            <a:ext cx="1224136" cy="13681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2"/>
                </a:solidFill>
              </a:rPr>
              <a:t>Personnes en incapacité de travailler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28084" y="764704"/>
            <a:ext cx="1224136" cy="30777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2"/>
                </a:solidFill>
              </a:rPr>
              <a:t>les inactifs</a:t>
            </a:r>
            <a:endParaRPr lang="fr-FR" sz="1400" dirty="0">
              <a:solidFill>
                <a:schemeClr val="bg2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3684233" y="3258105"/>
            <a:ext cx="2246050" cy="2716567"/>
            <a:chOff x="3684233" y="3258105"/>
            <a:chExt cx="2246050" cy="2716567"/>
          </a:xfrm>
        </p:grpSpPr>
        <p:sp>
          <p:nvSpPr>
            <p:cNvPr id="20" name="Forme libre 19"/>
            <p:cNvSpPr/>
            <p:nvPr/>
          </p:nvSpPr>
          <p:spPr>
            <a:xfrm>
              <a:off x="3684233" y="3258105"/>
              <a:ext cx="2246050" cy="2716567"/>
            </a:xfrm>
            <a:custGeom>
              <a:avLst/>
              <a:gdLst>
                <a:gd name="connsiteX0" fmla="*/ 754602 w 2246050"/>
                <a:gd name="connsiteY0" fmla="*/ 8878 h 2716567"/>
                <a:gd name="connsiteX1" fmla="*/ 710214 w 2246050"/>
                <a:gd name="connsiteY1" fmla="*/ 0 h 2716567"/>
                <a:gd name="connsiteX2" fmla="*/ 621437 w 2246050"/>
                <a:gd name="connsiteY2" fmla="*/ 26633 h 2716567"/>
                <a:gd name="connsiteX3" fmla="*/ 541538 w 2246050"/>
                <a:gd name="connsiteY3" fmla="*/ 44388 h 2716567"/>
                <a:gd name="connsiteX4" fmla="*/ 514905 w 2246050"/>
                <a:gd name="connsiteY4" fmla="*/ 53266 h 2716567"/>
                <a:gd name="connsiteX5" fmla="*/ 470517 w 2246050"/>
                <a:gd name="connsiteY5" fmla="*/ 79899 h 2716567"/>
                <a:gd name="connsiteX6" fmla="*/ 363984 w 2246050"/>
                <a:gd name="connsiteY6" fmla="*/ 133165 h 2716567"/>
                <a:gd name="connsiteX7" fmla="*/ 310718 w 2246050"/>
                <a:gd name="connsiteY7" fmla="*/ 159798 h 2716567"/>
                <a:gd name="connsiteX8" fmla="*/ 275208 w 2246050"/>
                <a:gd name="connsiteY8" fmla="*/ 186431 h 2716567"/>
                <a:gd name="connsiteX9" fmla="*/ 221942 w 2246050"/>
                <a:gd name="connsiteY9" fmla="*/ 204186 h 2716567"/>
                <a:gd name="connsiteX10" fmla="*/ 177553 w 2246050"/>
                <a:gd name="connsiteY10" fmla="*/ 239697 h 2716567"/>
                <a:gd name="connsiteX11" fmla="*/ 150920 w 2246050"/>
                <a:gd name="connsiteY11" fmla="*/ 257452 h 2716567"/>
                <a:gd name="connsiteX12" fmla="*/ 115410 w 2246050"/>
                <a:gd name="connsiteY12" fmla="*/ 301841 h 2716567"/>
                <a:gd name="connsiteX13" fmla="*/ 97654 w 2246050"/>
                <a:gd name="connsiteY13" fmla="*/ 363984 h 2716567"/>
                <a:gd name="connsiteX14" fmla="*/ 53266 w 2246050"/>
                <a:gd name="connsiteY14" fmla="*/ 417250 h 2716567"/>
                <a:gd name="connsiteX15" fmla="*/ 35511 w 2246050"/>
                <a:gd name="connsiteY15" fmla="*/ 470516 h 2716567"/>
                <a:gd name="connsiteX16" fmla="*/ 17755 w 2246050"/>
                <a:gd name="connsiteY16" fmla="*/ 514905 h 2716567"/>
                <a:gd name="connsiteX17" fmla="*/ 0 w 2246050"/>
                <a:gd name="connsiteY17" fmla="*/ 568171 h 2716567"/>
                <a:gd name="connsiteX18" fmla="*/ 8878 w 2246050"/>
                <a:gd name="connsiteY18" fmla="*/ 985421 h 2716567"/>
                <a:gd name="connsiteX19" fmla="*/ 35511 w 2246050"/>
                <a:gd name="connsiteY19" fmla="*/ 1056443 h 2716567"/>
                <a:gd name="connsiteX20" fmla="*/ 53266 w 2246050"/>
                <a:gd name="connsiteY20" fmla="*/ 1136342 h 2716567"/>
                <a:gd name="connsiteX21" fmla="*/ 79899 w 2246050"/>
                <a:gd name="connsiteY21" fmla="*/ 1162975 h 2716567"/>
                <a:gd name="connsiteX22" fmla="*/ 97654 w 2246050"/>
                <a:gd name="connsiteY22" fmla="*/ 1198485 h 2716567"/>
                <a:gd name="connsiteX23" fmla="*/ 115410 w 2246050"/>
                <a:gd name="connsiteY23" fmla="*/ 1216241 h 2716567"/>
                <a:gd name="connsiteX24" fmla="*/ 159798 w 2246050"/>
                <a:gd name="connsiteY24" fmla="*/ 1269507 h 2716567"/>
                <a:gd name="connsiteX25" fmla="*/ 168676 w 2246050"/>
                <a:gd name="connsiteY25" fmla="*/ 1296140 h 2716567"/>
                <a:gd name="connsiteX26" fmla="*/ 221942 w 2246050"/>
                <a:gd name="connsiteY26" fmla="*/ 1349406 h 2716567"/>
                <a:gd name="connsiteX27" fmla="*/ 230819 w 2246050"/>
                <a:gd name="connsiteY27" fmla="*/ 1384916 h 2716567"/>
                <a:gd name="connsiteX28" fmla="*/ 275208 w 2246050"/>
                <a:gd name="connsiteY28" fmla="*/ 1429305 h 2716567"/>
                <a:gd name="connsiteX29" fmla="*/ 292963 w 2246050"/>
                <a:gd name="connsiteY29" fmla="*/ 1464815 h 2716567"/>
                <a:gd name="connsiteX30" fmla="*/ 310718 w 2246050"/>
                <a:gd name="connsiteY30" fmla="*/ 1526959 h 2716567"/>
                <a:gd name="connsiteX31" fmla="*/ 337351 w 2246050"/>
                <a:gd name="connsiteY31" fmla="*/ 1553592 h 2716567"/>
                <a:gd name="connsiteX32" fmla="*/ 381740 w 2246050"/>
                <a:gd name="connsiteY32" fmla="*/ 1606858 h 2716567"/>
                <a:gd name="connsiteX33" fmla="*/ 417250 w 2246050"/>
                <a:gd name="connsiteY33" fmla="*/ 1660124 h 2716567"/>
                <a:gd name="connsiteX34" fmla="*/ 470517 w 2246050"/>
                <a:gd name="connsiteY34" fmla="*/ 1731145 h 2716567"/>
                <a:gd name="connsiteX35" fmla="*/ 488272 w 2246050"/>
                <a:gd name="connsiteY35" fmla="*/ 1766656 h 2716567"/>
                <a:gd name="connsiteX36" fmla="*/ 497150 w 2246050"/>
                <a:gd name="connsiteY36" fmla="*/ 1793289 h 2716567"/>
                <a:gd name="connsiteX37" fmla="*/ 514905 w 2246050"/>
                <a:gd name="connsiteY37" fmla="*/ 1811045 h 2716567"/>
                <a:gd name="connsiteX38" fmla="*/ 577049 w 2246050"/>
                <a:gd name="connsiteY38" fmla="*/ 1890944 h 2716567"/>
                <a:gd name="connsiteX39" fmla="*/ 594804 w 2246050"/>
                <a:gd name="connsiteY39" fmla="*/ 1917577 h 2716567"/>
                <a:gd name="connsiteX40" fmla="*/ 665825 w 2246050"/>
                <a:gd name="connsiteY40" fmla="*/ 2015231 h 2716567"/>
                <a:gd name="connsiteX41" fmla="*/ 683581 w 2246050"/>
                <a:gd name="connsiteY41" fmla="*/ 2050742 h 2716567"/>
                <a:gd name="connsiteX42" fmla="*/ 763480 w 2246050"/>
                <a:gd name="connsiteY42" fmla="*/ 2139518 h 2716567"/>
                <a:gd name="connsiteX43" fmla="*/ 781235 w 2246050"/>
                <a:gd name="connsiteY43" fmla="*/ 2157274 h 2716567"/>
                <a:gd name="connsiteX44" fmla="*/ 798990 w 2246050"/>
                <a:gd name="connsiteY44" fmla="*/ 2192784 h 2716567"/>
                <a:gd name="connsiteX45" fmla="*/ 816746 w 2246050"/>
                <a:gd name="connsiteY45" fmla="*/ 2219417 h 2716567"/>
                <a:gd name="connsiteX46" fmla="*/ 852256 w 2246050"/>
                <a:gd name="connsiteY46" fmla="*/ 2290439 h 2716567"/>
                <a:gd name="connsiteX47" fmla="*/ 923278 w 2246050"/>
                <a:gd name="connsiteY47" fmla="*/ 2370338 h 2716567"/>
                <a:gd name="connsiteX48" fmla="*/ 941033 w 2246050"/>
                <a:gd name="connsiteY48" fmla="*/ 2405848 h 2716567"/>
                <a:gd name="connsiteX49" fmla="*/ 1003177 w 2246050"/>
                <a:gd name="connsiteY49" fmla="*/ 2485747 h 2716567"/>
                <a:gd name="connsiteX50" fmla="*/ 1020932 w 2246050"/>
                <a:gd name="connsiteY50" fmla="*/ 2521258 h 2716567"/>
                <a:gd name="connsiteX51" fmla="*/ 1056443 w 2246050"/>
                <a:gd name="connsiteY51" fmla="*/ 2539013 h 2716567"/>
                <a:gd name="connsiteX52" fmla="*/ 1074198 w 2246050"/>
                <a:gd name="connsiteY52" fmla="*/ 2556769 h 2716567"/>
                <a:gd name="connsiteX53" fmla="*/ 1100831 w 2246050"/>
                <a:gd name="connsiteY53" fmla="*/ 2574524 h 2716567"/>
                <a:gd name="connsiteX54" fmla="*/ 1127464 w 2246050"/>
                <a:gd name="connsiteY54" fmla="*/ 2601157 h 2716567"/>
                <a:gd name="connsiteX55" fmla="*/ 1189608 w 2246050"/>
                <a:gd name="connsiteY55" fmla="*/ 2627790 h 2716567"/>
                <a:gd name="connsiteX56" fmla="*/ 1216241 w 2246050"/>
                <a:gd name="connsiteY56" fmla="*/ 2645545 h 2716567"/>
                <a:gd name="connsiteX57" fmla="*/ 1260629 w 2246050"/>
                <a:gd name="connsiteY57" fmla="*/ 2654423 h 2716567"/>
                <a:gd name="connsiteX58" fmla="*/ 1296140 w 2246050"/>
                <a:gd name="connsiteY58" fmla="*/ 2663301 h 2716567"/>
                <a:gd name="connsiteX59" fmla="*/ 1518082 w 2246050"/>
                <a:gd name="connsiteY59" fmla="*/ 2681056 h 2716567"/>
                <a:gd name="connsiteX60" fmla="*/ 1606858 w 2246050"/>
                <a:gd name="connsiteY60" fmla="*/ 2698812 h 2716567"/>
                <a:gd name="connsiteX61" fmla="*/ 1660124 w 2246050"/>
                <a:gd name="connsiteY61" fmla="*/ 2716567 h 2716567"/>
                <a:gd name="connsiteX62" fmla="*/ 1775534 w 2246050"/>
                <a:gd name="connsiteY62" fmla="*/ 2707689 h 2716567"/>
                <a:gd name="connsiteX63" fmla="*/ 1819922 w 2246050"/>
                <a:gd name="connsiteY63" fmla="*/ 2672178 h 2716567"/>
                <a:gd name="connsiteX64" fmla="*/ 1846555 w 2246050"/>
                <a:gd name="connsiteY64" fmla="*/ 2654423 h 2716567"/>
                <a:gd name="connsiteX65" fmla="*/ 1908699 w 2246050"/>
                <a:gd name="connsiteY65" fmla="*/ 2636668 h 2716567"/>
                <a:gd name="connsiteX66" fmla="*/ 1935332 w 2246050"/>
                <a:gd name="connsiteY66" fmla="*/ 2618912 h 2716567"/>
                <a:gd name="connsiteX67" fmla="*/ 1988598 w 2246050"/>
                <a:gd name="connsiteY67" fmla="*/ 2610035 h 2716567"/>
                <a:gd name="connsiteX68" fmla="*/ 2024109 w 2246050"/>
                <a:gd name="connsiteY68" fmla="*/ 2601157 h 2716567"/>
                <a:gd name="connsiteX69" fmla="*/ 2059619 w 2246050"/>
                <a:gd name="connsiteY69" fmla="*/ 2574524 h 2716567"/>
                <a:gd name="connsiteX70" fmla="*/ 2112885 w 2246050"/>
                <a:gd name="connsiteY70" fmla="*/ 2539013 h 2716567"/>
                <a:gd name="connsiteX71" fmla="*/ 2121763 w 2246050"/>
                <a:gd name="connsiteY71" fmla="*/ 2512380 h 2716567"/>
                <a:gd name="connsiteX72" fmla="*/ 2139518 w 2246050"/>
                <a:gd name="connsiteY72" fmla="*/ 2485747 h 2716567"/>
                <a:gd name="connsiteX73" fmla="*/ 2175029 w 2246050"/>
                <a:gd name="connsiteY73" fmla="*/ 2432481 h 2716567"/>
                <a:gd name="connsiteX74" fmla="*/ 2192784 w 2246050"/>
                <a:gd name="connsiteY74" fmla="*/ 2370338 h 2716567"/>
                <a:gd name="connsiteX75" fmla="*/ 2210540 w 2246050"/>
                <a:gd name="connsiteY75" fmla="*/ 2352582 h 2716567"/>
                <a:gd name="connsiteX76" fmla="*/ 2237173 w 2246050"/>
                <a:gd name="connsiteY76" fmla="*/ 2254928 h 2716567"/>
                <a:gd name="connsiteX77" fmla="*/ 2246050 w 2246050"/>
                <a:gd name="connsiteY77" fmla="*/ 2228295 h 2716567"/>
                <a:gd name="connsiteX78" fmla="*/ 2228295 w 2246050"/>
                <a:gd name="connsiteY78" fmla="*/ 1917577 h 2716567"/>
                <a:gd name="connsiteX79" fmla="*/ 2210540 w 2246050"/>
                <a:gd name="connsiteY79" fmla="*/ 1606858 h 2716567"/>
                <a:gd name="connsiteX80" fmla="*/ 2201662 w 2246050"/>
                <a:gd name="connsiteY80" fmla="*/ 1500326 h 2716567"/>
                <a:gd name="connsiteX81" fmla="*/ 2183907 w 2246050"/>
                <a:gd name="connsiteY81" fmla="*/ 1420427 h 2716567"/>
                <a:gd name="connsiteX82" fmla="*/ 2166151 w 2246050"/>
                <a:gd name="connsiteY82" fmla="*/ 1340528 h 2716567"/>
                <a:gd name="connsiteX83" fmla="*/ 2157274 w 2246050"/>
                <a:gd name="connsiteY83" fmla="*/ 1260629 h 2716567"/>
                <a:gd name="connsiteX84" fmla="*/ 2148396 w 2246050"/>
                <a:gd name="connsiteY84" fmla="*/ 1216241 h 2716567"/>
                <a:gd name="connsiteX85" fmla="*/ 2121763 w 2246050"/>
                <a:gd name="connsiteY85" fmla="*/ 1118586 h 2716567"/>
                <a:gd name="connsiteX86" fmla="*/ 2095130 w 2246050"/>
                <a:gd name="connsiteY86" fmla="*/ 1038687 h 2716567"/>
                <a:gd name="connsiteX87" fmla="*/ 2068497 w 2246050"/>
                <a:gd name="connsiteY87" fmla="*/ 1012054 h 2716567"/>
                <a:gd name="connsiteX88" fmla="*/ 2041864 w 2246050"/>
                <a:gd name="connsiteY88" fmla="*/ 967666 h 2716567"/>
                <a:gd name="connsiteX89" fmla="*/ 2024109 w 2246050"/>
                <a:gd name="connsiteY89" fmla="*/ 932155 h 2716567"/>
                <a:gd name="connsiteX90" fmla="*/ 1979720 w 2246050"/>
                <a:gd name="connsiteY90" fmla="*/ 887767 h 2716567"/>
                <a:gd name="connsiteX91" fmla="*/ 1953087 w 2246050"/>
                <a:gd name="connsiteY91" fmla="*/ 843378 h 2716567"/>
                <a:gd name="connsiteX92" fmla="*/ 1926454 w 2246050"/>
                <a:gd name="connsiteY92" fmla="*/ 807868 h 2716567"/>
                <a:gd name="connsiteX93" fmla="*/ 1908699 w 2246050"/>
                <a:gd name="connsiteY93" fmla="*/ 772357 h 2716567"/>
                <a:gd name="connsiteX94" fmla="*/ 1873188 w 2246050"/>
                <a:gd name="connsiteY94" fmla="*/ 745724 h 2716567"/>
                <a:gd name="connsiteX95" fmla="*/ 1828800 w 2246050"/>
                <a:gd name="connsiteY95" fmla="*/ 701336 h 2716567"/>
                <a:gd name="connsiteX96" fmla="*/ 1802167 w 2246050"/>
                <a:gd name="connsiteY96" fmla="*/ 665825 h 2716567"/>
                <a:gd name="connsiteX97" fmla="*/ 1766656 w 2246050"/>
                <a:gd name="connsiteY97" fmla="*/ 639192 h 2716567"/>
                <a:gd name="connsiteX98" fmla="*/ 1722268 w 2246050"/>
                <a:gd name="connsiteY98" fmla="*/ 594804 h 2716567"/>
                <a:gd name="connsiteX99" fmla="*/ 1660124 w 2246050"/>
                <a:gd name="connsiteY99" fmla="*/ 550415 h 2716567"/>
                <a:gd name="connsiteX100" fmla="*/ 1651247 w 2246050"/>
                <a:gd name="connsiteY100" fmla="*/ 523782 h 2716567"/>
                <a:gd name="connsiteX101" fmla="*/ 1606858 w 2246050"/>
                <a:gd name="connsiteY101" fmla="*/ 479394 h 2716567"/>
                <a:gd name="connsiteX102" fmla="*/ 1571348 w 2246050"/>
                <a:gd name="connsiteY102" fmla="*/ 443883 h 2716567"/>
                <a:gd name="connsiteX103" fmla="*/ 1518082 w 2246050"/>
                <a:gd name="connsiteY103" fmla="*/ 408373 h 2716567"/>
                <a:gd name="connsiteX104" fmla="*/ 1500326 w 2246050"/>
                <a:gd name="connsiteY104" fmla="*/ 390617 h 2716567"/>
                <a:gd name="connsiteX105" fmla="*/ 1455938 w 2246050"/>
                <a:gd name="connsiteY105" fmla="*/ 363984 h 2716567"/>
                <a:gd name="connsiteX106" fmla="*/ 1393794 w 2246050"/>
                <a:gd name="connsiteY106" fmla="*/ 292963 h 2716567"/>
                <a:gd name="connsiteX107" fmla="*/ 1384917 w 2246050"/>
                <a:gd name="connsiteY107" fmla="*/ 266330 h 2716567"/>
                <a:gd name="connsiteX108" fmla="*/ 1358284 w 2246050"/>
                <a:gd name="connsiteY108" fmla="*/ 257452 h 2716567"/>
                <a:gd name="connsiteX109" fmla="*/ 1331650 w 2246050"/>
                <a:gd name="connsiteY109" fmla="*/ 239697 h 2716567"/>
                <a:gd name="connsiteX110" fmla="*/ 1313895 w 2246050"/>
                <a:gd name="connsiteY110" fmla="*/ 213064 h 2716567"/>
                <a:gd name="connsiteX111" fmla="*/ 1287262 w 2246050"/>
                <a:gd name="connsiteY111" fmla="*/ 204186 h 2716567"/>
                <a:gd name="connsiteX112" fmla="*/ 1251751 w 2246050"/>
                <a:gd name="connsiteY112" fmla="*/ 186431 h 2716567"/>
                <a:gd name="connsiteX113" fmla="*/ 1225118 w 2246050"/>
                <a:gd name="connsiteY113" fmla="*/ 168676 h 2716567"/>
                <a:gd name="connsiteX114" fmla="*/ 1189608 w 2246050"/>
                <a:gd name="connsiteY114" fmla="*/ 142043 h 2716567"/>
                <a:gd name="connsiteX115" fmla="*/ 1162975 w 2246050"/>
                <a:gd name="connsiteY115" fmla="*/ 133165 h 2716567"/>
                <a:gd name="connsiteX116" fmla="*/ 1154097 w 2246050"/>
                <a:gd name="connsiteY116" fmla="*/ 106532 h 2716567"/>
                <a:gd name="connsiteX117" fmla="*/ 1127464 w 2246050"/>
                <a:gd name="connsiteY117" fmla="*/ 97654 h 2716567"/>
                <a:gd name="connsiteX118" fmla="*/ 1074198 w 2246050"/>
                <a:gd name="connsiteY118" fmla="*/ 71021 h 2716567"/>
                <a:gd name="connsiteX119" fmla="*/ 985421 w 2246050"/>
                <a:gd name="connsiteY119" fmla="*/ 44388 h 2716567"/>
                <a:gd name="connsiteX120" fmla="*/ 905522 w 2246050"/>
                <a:gd name="connsiteY120" fmla="*/ 17755 h 2716567"/>
                <a:gd name="connsiteX121" fmla="*/ 754602 w 2246050"/>
                <a:gd name="connsiteY121" fmla="*/ 8878 h 2716567"/>
                <a:gd name="connsiteX122" fmla="*/ 639192 w 2246050"/>
                <a:gd name="connsiteY122" fmla="*/ 8878 h 271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246050" h="2716567">
                  <a:moveTo>
                    <a:pt x="754602" y="8878"/>
                  </a:moveTo>
                  <a:cubicBezTo>
                    <a:pt x="739806" y="5919"/>
                    <a:pt x="725303" y="0"/>
                    <a:pt x="710214" y="0"/>
                  </a:cubicBezTo>
                  <a:cubicBezTo>
                    <a:pt x="675150" y="0"/>
                    <a:pt x="653484" y="15951"/>
                    <a:pt x="621437" y="26633"/>
                  </a:cubicBezTo>
                  <a:cubicBezTo>
                    <a:pt x="594086" y="35750"/>
                    <a:pt x="569697" y="37348"/>
                    <a:pt x="541538" y="44388"/>
                  </a:cubicBezTo>
                  <a:cubicBezTo>
                    <a:pt x="532459" y="46658"/>
                    <a:pt x="523275" y="49081"/>
                    <a:pt x="514905" y="53266"/>
                  </a:cubicBezTo>
                  <a:cubicBezTo>
                    <a:pt x="499472" y="60983"/>
                    <a:pt x="485767" y="71826"/>
                    <a:pt x="470517" y="79899"/>
                  </a:cubicBezTo>
                  <a:cubicBezTo>
                    <a:pt x="435428" y="98475"/>
                    <a:pt x="399495" y="115410"/>
                    <a:pt x="363984" y="133165"/>
                  </a:cubicBezTo>
                  <a:cubicBezTo>
                    <a:pt x="346229" y="142043"/>
                    <a:pt x="326599" y="147887"/>
                    <a:pt x="310718" y="159798"/>
                  </a:cubicBezTo>
                  <a:cubicBezTo>
                    <a:pt x="298881" y="168676"/>
                    <a:pt x="288442" y="179814"/>
                    <a:pt x="275208" y="186431"/>
                  </a:cubicBezTo>
                  <a:cubicBezTo>
                    <a:pt x="258468" y="194801"/>
                    <a:pt x="221942" y="204186"/>
                    <a:pt x="221942" y="204186"/>
                  </a:cubicBezTo>
                  <a:cubicBezTo>
                    <a:pt x="139954" y="258847"/>
                    <a:pt x="240814" y="189090"/>
                    <a:pt x="177553" y="239697"/>
                  </a:cubicBezTo>
                  <a:cubicBezTo>
                    <a:pt x="169221" y="246362"/>
                    <a:pt x="159251" y="250787"/>
                    <a:pt x="150920" y="257452"/>
                  </a:cubicBezTo>
                  <a:cubicBezTo>
                    <a:pt x="132850" y="271908"/>
                    <a:pt x="128592" y="282068"/>
                    <a:pt x="115410" y="301841"/>
                  </a:cubicBezTo>
                  <a:cubicBezTo>
                    <a:pt x="114226" y="306577"/>
                    <a:pt x="102748" y="356342"/>
                    <a:pt x="97654" y="363984"/>
                  </a:cubicBezTo>
                  <a:cubicBezTo>
                    <a:pt x="69779" y="405796"/>
                    <a:pt x="72629" y="373683"/>
                    <a:pt x="53266" y="417250"/>
                  </a:cubicBezTo>
                  <a:cubicBezTo>
                    <a:pt x="45665" y="434353"/>
                    <a:pt x="42462" y="453139"/>
                    <a:pt x="35511" y="470516"/>
                  </a:cubicBezTo>
                  <a:cubicBezTo>
                    <a:pt x="29592" y="485312"/>
                    <a:pt x="23201" y="499928"/>
                    <a:pt x="17755" y="514905"/>
                  </a:cubicBezTo>
                  <a:cubicBezTo>
                    <a:pt x="11359" y="532494"/>
                    <a:pt x="0" y="568171"/>
                    <a:pt x="0" y="568171"/>
                  </a:cubicBezTo>
                  <a:cubicBezTo>
                    <a:pt x="2959" y="707254"/>
                    <a:pt x="3632" y="846405"/>
                    <a:pt x="8878" y="985421"/>
                  </a:cubicBezTo>
                  <a:cubicBezTo>
                    <a:pt x="10889" y="1038701"/>
                    <a:pt x="8860" y="1029792"/>
                    <a:pt x="35511" y="1056443"/>
                  </a:cubicBezTo>
                  <a:cubicBezTo>
                    <a:pt x="36586" y="1062892"/>
                    <a:pt x="43552" y="1121771"/>
                    <a:pt x="53266" y="1136342"/>
                  </a:cubicBezTo>
                  <a:cubicBezTo>
                    <a:pt x="60230" y="1146788"/>
                    <a:pt x="72602" y="1152759"/>
                    <a:pt x="79899" y="1162975"/>
                  </a:cubicBezTo>
                  <a:cubicBezTo>
                    <a:pt x="87591" y="1173744"/>
                    <a:pt x="90313" y="1187474"/>
                    <a:pt x="97654" y="1198485"/>
                  </a:cubicBezTo>
                  <a:cubicBezTo>
                    <a:pt x="102297" y="1205449"/>
                    <a:pt x="110051" y="1209811"/>
                    <a:pt x="115410" y="1216241"/>
                  </a:cubicBezTo>
                  <a:cubicBezTo>
                    <a:pt x="168175" y="1279558"/>
                    <a:pt x="119639" y="1229346"/>
                    <a:pt x="159798" y="1269507"/>
                  </a:cubicBezTo>
                  <a:cubicBezTo>
                    <a:pt x="162757" y="1278385"/>
                    <a:pt x="162931" y="1288753"/>
                    <a:pt x="168676" y="1296140"/>
                  </a:cubicBezTo>
                  <a:cubicBezTo>
                    <a:pt x="184092" y="1315960"/>
                    <a:pt x="221942" y="1349406"/>
                    <a:pt x="221942" y="1349406"/>
                  </a:cubicBezTo>
                  <a:cubicBezTo>
                    <a:pt x="224901" y="1361243"/>
                    <a:pt x="224051" y="1374764"/>
                    <a:pt x="230819" y="1384916"/>
                  </a:cubicBezTo>
                  <a:cubicBezTo>
                    <a:pt x="242426" y="1402327"/>
                    <a:pt x="265850" y="1410589"/>
                    <a:pt x="275208" y="1429305"/>
                  </a:cubicBezTo>
                  <a:cubicBezTo>
                    <a:pt x="281126" y="1441142"/>
                    <a:pt x="288316" y="1452424"/>
                    <a:pt x="292963" y="1464815"/>
                  </a:cubicBezTo>
                  <a:cubicBezTo>
                    <a:pt x="295498" y="1471574"/>
                    <a:pt x="304589" y="1517765"/>
                    <a:pt x="310718" y="1526959"/>
                  </a:cubicBezTo>
                  <a:cubicBezTo>
                    <a:pt x="317682" y="1537405"/>
                    <a:pt x="329180" y="1544060"/>
                    <a:pt x="337351" y="1553592"/>
                  </a:cubicBezTo>
                  <a:cubicBezTo>
                    <a:pt x="400650" y="1627442"/>
                    <a:pt x="335620" y="1560741"/>
                    <a:pt x="381740" y="1606858"/>
                  </a:cubicBezTo>
                  <a:cubicBezTo>
                    <a:pt x="399542" y="1660269"/>
                    <a:pt x="377352" y="1606927"/>
                    <a:pt x="417250" y="1660124"/>
                  </a:cubicBezTo>
                  <a:cubicBezTo>
                    <a:pt x="483436" y="1748370"/>
                    <a:pt x="407605" y="1668233"/>
                    <a:pt x="470517" y="1731145"/>
                  </a:cubicBezTo>
                  <a:cubicBezTo>
                    <a:pt x="476435" y="1742982"/>
                    <a:pt x="483059" y="1754492"/>
                    <a:pt x="488272" y="1766656"/>
                  </a:cubicBezTo>
                  <a:cubicBezTo>
                    <a:pt x="491958" y="1775257"/>
                    <a:pt x="492335" y="1785265"/>
                    <a:pt x="497150" y="1793289"/>
                  </a:cubicBezTo>
                  <a:cubicBezTo>
                    <a:pt x="501456" y="1800466"/>
                    <a:pt x="509605" y="1804567"/>
                    <a:pt x="514905" y="1811045"/>
                  </a:cubicBezTo>
                  <a:cubicBezTo>
                    <a:pt x="536271" y="1837159"/>
                    <a:pt x="558333" y="1862870"/>
                    <a:pt x="577049" y="1890944"/>
                  </a:cubicBezTo>
                  <a:cubicBezTo>
                    <a:pt x="582967" y="1899822"/>
                    <a:pt x="588528" y="1908948"/>
                    <a:pt x="594804" y="1917577"/>
                  </a:cubicBezTo>
                  <a:cubicBezTo>
                    <a:pt x="597931" y="1921876"/>
                    <a:pt x="652042" y="1991110"/>
                    <a:pt x="665825" y="2015231"/>
                  </a:cubicBezTo>
                  <a:cubicBezTo>
                    <a:pt x="672391" y="2026722"/>
                    <a:pt x="676567" y="2039519"/>
                    <a:pt x="683581" y="2050742"/>
                  </a:cubicBezTo>
                  <a:cubicBezTo>
                    <a:pt x="706747" y="2087807"/>
                    <a:pt x="731204" y="2107241"/>
                    <a:pt x="763480" y="2139518"/>
                  </a:cubicBezTo>
                  <a:cubicBezTo>
                    <a:pt x="769398" y="2145437"/>
                    <a:pt x="777492" y="2149788"/>
                    <a:pt x="781235" y="2157274"/>
                  </a:cubicBezTo>
                  <a:cubicBezTo>
                    <a:pt x="787153" y="2169111"/>
                    <a:pt x="792424" y="2181294"/>
                    <a:pt x="798990" y="2192784"/>
                  </a:cubicBezTo>
                  <a:cubicBezTo>
                    <a:pt x="804284" y="2202048"/>
                    <a:pt x="811637" y="2210050"/>
                    <a:pt x="816746" y="2219417"/>
                  </a:cubicBezTo>
                  <a:cubicBezTo>
                    <a:pt x="829420" y="2242653"/>
                    <a:pt x="833540" y="2271723"/>
                    <a:pt x="852256" y="2290439"/>
                  </a:cubicBezTo>
                  <a:cubicBezTo>
                    <a:pt x="882478" y="2320661"/>
                    <a:pt x="901506" y="2335502"/>
                    <a:pt x="923278" y="2370338"/>
                  </a:cubicBezTo>
                  <a:cubicBezTo>
                    <a:pt x="930292" y="2381560"/>
                    <a:pt x="934224" y="2394500"/>
                    <a:pt x="941033" y="2405848"/>
                  </a:cubicBezTo>
                  <a:cubicBezTo>
                    <a:pt x="972889" y="2458941"/>
                    <a:pt x="967703" y="2450273"/>
                    <a:pt x="1003177" y="2485747"/>
                  </a:cubicBezTo>
                  <a:cubicBezTo>
                    <a:pt x="1009095" y="2497584"/>
                    <a:pt x="1011574" y="2511900"/>
                    <a:pt x="1020932" y="2521258"/>
                  </a:cubicBezTo>
                  <a:cubicBezTo>
                    <a:pt x="1030290" y="2530616"/>
                    <a:pt x="1045432" y="2531672"/>
                    <a:pt x="1056443" y="2539013"/>
                  </a:cubicBezTo>
                  <a:cubicBezTo>
                    <a:pt x="1063407" y="2543656"/>
                    <a:pt x="1067662" y="2551540"/>
                    <a:pt x="1074198" y="2556769"/>
                  </a:cubicBezTo>
                  <a:cubicBezTo>
                    <a:pt x="1082529" y="2563434"/>
                    <a:pt x="1092634" y="2567694"/>
                    <a:pt x="1100831" y="2574524"/>
                  </a:cubicBezTo>
                  <a:cubicBezTo>
                    <a:pt x="1110476" y="2582561"/>
                    <a:pt x="1117248" y="2593860"/>
                    <a:pt x="1127464" y="2601157"/>
                  </a:cubicBezTo>
                  <a:cubicBezTo>
                    <a:pt x="1170564" y="2631942"/>
                    <a:pt x="1150972" y="2608472"/>
                    <a:pt x="1189608" y="2627790"/>
                  </a:cubicBezTo>
                  <a:cubicBezTo>
                    <a:pt x="1199151" y="2632562"/>
                    <a:pt x="1206251" y="2641799"/>
                    <a:pt x="1216241" y="2645545"/>
                  </a:cubicBezTo>
                  <a:cubicBezTo>
                    <a:pt x="1230369" y="2650843"/>
                    <a:pt x="1245899" y="2651150"/>
                    <a:pt x="1260629" y="2654423"/>
                  </a:cubicBezTo>
                  <a:cubicBezTo>
                    <a:pt x="1272540" y="2657070"/>
                    <a:pt x="1284003" y="2662045"/>
                    <a:pt x="1296140" y="2663301"/>
                  </a:cubicBezTo>
                  <a:cubicBezTo>
                    <a:pt x="1369963" y="2670938"/>
                    <a:pt x="1444101" y="2675138"/>
                    <a:pt x="1518082" y="2681056"/>
                  </a:cubicBezTo>
                  <a:cubicBezTo>
                    <a:pt x="1547674" y="2686975"/>
                    <a:pt x="1578228" y="2689269"/>
                    <a:pt x="1606858" y="2698812"/>
                  </a:cubicBezTo>
                  <a:lnTo>
                    <a:pt x="1660124" y="2716567"/>
                  </a:lnTo>
                  <a:cubicBezTo>
                    <a:pt x="1698594" y="2713608"/>
                    <a:pt x="1737611" y="2714800"/>
                    <a:pt x="1775534" y="2707689"/>
                  </a:cubicBezTo>
                  <a:cubicBezTo>
                    <a:pt x="1793382" y="2704343"/>
                    <a:pt x="1806978" y="2682533"/>
                    <a:pt x="1819922" y="2672178"/>
                  </a:cubicBezTo>
                  <a:cubicBezTo>
                    <a:pt x="1828253" y="2665513"/>
                    <a:pt x="1837012" y="2659195"/>
                    <a:pt x="1846555" y="2654423"/>
                  </a:cubicBezTo>
                  <a:cubicBezTo>
                    <a:pt x="1859295" y="2648053"/>
                    <a:pt x="1897316" y="2639514"/>
                    <a:pt x="1908699" y="2636668"/>
                  </a:cubicBezTo>
                  <a:cubicBezTo>
                    <a:pt x="1917577" y="2630749"/>
                    <a:pt x="1925210" y="2622286"/>
                    <a:pt x="1935332" y="2618912"/>
                  </a:cubicBezTo>
                  <a:cubicBezTo>
                    <a:pt x="1952408" y="2613220"/>
                    <a:pt x="1970947" y="2613565"/>
                    <a:pt x="1988598" y="2610035"/>
                  </a:cubicBezTo>
                  <a:cubicBezTo>
                    <a:pt x="2000562" y="2607642"/>
                    <a:pt x="2012272" y="2604116"/>
                    <a:pt x="2024109" y="2601157"/>
                  </a:cubicBezTo>
                  <a:cubicBezTo>
                    <a:pt x="2035946" y="2592279"/>
                    <a:pt x="2047072" y="2582366"/>
                    <a:pt x="2059619" y="2574524"/>
                  </a:cubicBezTo>
                  <a:cubicBezTo>
                    <a:pt x="2116948" y="2538693"/>
                    <a:pt x="2076708" y="2575192"/>
                    <a:pt x="2112885" y="2539013"/>
                  </a:cubicBezTo>
                  <a:cubicBezTo>
                    <a:pt x="2115844" y="2530135"/>
                    <a:pt x="2117578" y="2520750"/>
                    <a:pt x="2121763" y="2512380"/>
                  </a:cubicBezTo>
                  <a:cubicBezTo>
                    <a:pt x="2126535" y="2502837"/>
                    <a:pt x="2135315" y="2495554"/>
                    <a:pt x="2139518" y="2485747"/>
                  </a:cubicBezTo>
                  <a:cubicBezTo>
                    <a:pt x="2162449" y="2432242"/>
                    <a:pt x="2128218" y="2463689"/>
                    <a:pt x="2175029" y="2432481"/>
                  </a:cubicBezTo>
                  <a:cubicBezTo>
                    <a:pt x="2176686" y="2425853"/>
                    <a:pt x="2187328" y="2379431"/>
                    <a:pt x="2192784" y="2370338"/>
                  </a:cubicBezTo>
                  <a:cubicBezTo>
                    <a:pt x="2197090" y="2363161"/>
                    <a:pt x="2204621" y="2358501"/>
                    <a:pt x="2210540" y="2352582"/>
                  </a:cubicBezTo>
                  <a:cubicBezTo>
                    <a:pt x="2221656" y="2308114"/>
                    <a:pt x="2221336" y="2307717"/>
                    <a:pt x="2237173" y="2254928"/>
                  </a:cubicBezTo>
                  <a:cubicBezTo>
                    <a:pt x="2239862" y="2245965"/>
                    <a:pt x="2243091" y="2237173"/>
                    <a:pt x="2246050" y="2228295"/>
                  </a:cubicBezTo>
                  <a:cubicBezTo>
                    <a:pt x="2218957" y="2092822"/>
                    <a:pt x="2242365" y="2222438"/>
                    <a:pt x="2228295" y="1917577"/>
                  </a:cubicBezTo>
                  <a:cubicBezTo>
                    <a:pt x="2223512" y="1813945"/>
                    <a:pt x="2217148" y="1710389"/>
                    <a:pt x="2210540" y="1606858"/>
                  </a:cubicBezTo>
                  <a:cubicBezTo>
                    <a:pt x="2208270" y="1571297"/>
                    <a:pt x="2205826" y="1535716"/>
                    <a:pt x="2201662" y="1500326"/>
                  </a:cubicBezTo>
                  <a:cubicBezTo>
                    <a:pt x="2198317" y="1471892"/>
                    <a:pt x="2190035" y="1448001"/>
                    <a:pt x="2183907" y="1420427"/>
                  </a:cubicBezTo>
                  <a:cubicBezTo>
                    <a:pt x="2161376" y="1319038"/>
                    <a:pt x="2187793" y="1427095"/>
                    <a:pt x="2166151" y="1340528"/>
                  </a:cubicBezTo>
                  <a:cubicBezTo>
                    <a:pt x="2163192" y="1313895"/>
                    <a:pt x="2161064" y="1287157"/>
                    <a:pt x="2157274" y="1260629"/>
                  </a:cubicBezTo>
                  <a:cubicBezTo>
                    <a:pt x="2155140" y="1245692"/>
                    <a:pt x="2150690" y="1231155"/>
                    <a:pt x="2148396" y="1216241"/>
                  </a:cubicBezTo>
                  <a:cubicBezTo>
                    <a:pt x="2135134" y="1130041"/>
                    <a:pt x="2154121" y="1167123"/>
                    <a:pt x="2121763" y="1118586"/>
                  </a:cubicBezTo>
                  <a:cubicBezTo>
                    <a:pt x="2114946" y="1084504"/>
                    <a:pt x="2115549" y="1067273"/>
                    <a:pt x="2095130" y="1038687"/>
                  </a:cubicBezTo>
                  <a:cubicBezTo>
                    <a:pt x="2087833" y="1028471"/>
                    <a:pt x="2076030" y="1022098"/>
                    <a:pt x="2068497" y="1012054"/>
                  </a:cubicBezTo>
                  <a:cubicBezTo>
                    <a:pt x="2058144" y="998250"/>
                    <a:pt x="2050244" y="982750"/>
                    <a:pt x="2041864" y="967666"/>
                  </a:cubicBezTo>
                  <a:cubicBezTo>
                    <a:pt x="2035437" y="956097"/>
                    <a:pt x="2032234" y="942601"/>
                    <a:pt x="2024109" y="932155"/>
                  </a:cubicBezTo>
                  <a:cubicBezTo>
                    <a:pt x="2011262" y="915638"/>
                    <a:pt x="1990486" y="905710"/>
                    <a:pt x="1979720" y="887767"/>
                  </a:cubicBezTo>
                  <a:cubicBezTo>
                    <a:pt x="1970842" y="872971"/>
                    <a:pt x="1962659" y="857735"/>
                    <a:pt x="1953087" y="843378"/>
                  </a:cubicBezTo>
                  <a:cubicBezTo>
                    <a:pt x="1944880" y="831067"/>
                    <a:pt x="1934296" y="820415"/>
                    <a:pt x="1926454" y="807868"/>
                  </a:cubicBezTo>
                  <a:cubicBezTo>
                    <a:pt x="1919440" y="796646"/>
                    <a:pt x="1917312" y="782405"/>
                    <a:pt x="1908699" y="772357"/>
                  </a:cubicBezTo>
                  <a:cubicBezTo>
                    <a:pt x="1899070" y="761123"/>
                    <a:pt x="1885025" y="754602"/>
                    <a:pt x="1873188" y="745724"/>
                  </a:cubicBezTo>
                  <a:cubicBezTo>
                    <a:pt x="1825841" y="674703"/>
                    <a:pt x="1887984" y="760520"/>
                    <a:pt x="1828800" y="701336"/>
                  </a:cubicBezTo>
                  <a:cubicBezTo>
                    <a:pt x="1818338" y="690874"/>
                    <a:pt x="1812629" y="676287"/>
                    <a:pt x="1802167" y="665825"/>
                  </a:cubicBezTo>
                  <a:cubicBezTo>
                    <a:pt x="1791705" y="655363"/>
                    <a:pt x="1777715" y="649022"/>
                    <a:pt x="1766656" y="639192"/>
                  </a:cubicBezTo>
                  <a:cubicBezTo>
                    <a:pt x="1751017" y="625290"/>
                    <a:pt x="1738785" y="607651"/>
                    <a:pt x="1722268" y="594804"/>
                  </a:cubicBezTo>
                  <a:cubicBezTo>
                    <a:pt x="1617103" y="513009"/>
                    <a:pt x="1751541" y="641832"/>
                    <a:pt x="1660124" y="550415"/>
                  </a:cubicBezTo>
                  <a:cubicBezTo>
                    <a:pt x="1657165" y="541537"/>
                    <a:pt x="1656862" y="531268"/>
                    <a:pt x="1651247" y="523782"/>
                  </a:cubicBezTo>
                  <a:cubicBezTo>
                    <a:pt x="1638692" y="507042"/>
                    <a:pt x="1606858" y="479394"/>
                    <a:pt x="1606858" y="479394"/>
                  </a:cubicBezTo>
                  <a:cubicBezTo>
                    <a:pt x="1589950" y="428665"/>
                    <a:pt x="1611931" y="470939"/>
                    <a:pt x="1571348" y="443883"/>
                  </a:cubicBezTo>
                  <a:cubicBezTo>
                    <a:pt x="1504852" y="399552"/>
                    <a:pt x="1581406" y="429479"/>
                    <a:pt x="1518082" y="408373"/>
                  </a:cubicBezTo>
                  <a:cubicBezTo>
                    <a:pt x="1512163" y="402454"/>
                    <a:pt x="1507503" y="394923"/>
                    <a:pt x="1500326" y="390617"/>
                  </a:cubicBezTo>
                  <a:cubicBezTo>
                    <a:pt x="1465563" y="369760"/>
                    <a:pt x="1480479" y="396706"/>
                    <a:pt x="1455938" y="363984"/>
                  </a:cubicBezTo>
                  <a:cubicBezTo>
                    <a:pt x="1404153" y="294937"/>
                    <a:pt x="1443360" y="326006"/>
                    <a:pt x="1393794" y="292963"/>
                  </a:cubicBezTo>
                  <a:cubicBezTo>
                    <a:pt x="1390835" y="284085"/>
                    <a:pt x="1391534" y="272947"/>
                    <a:pt x="1384917" y="266330"/>
                  </a:cubicBezTo>
                  <a:cubicBezTo>
                    <a:pt x="1378300" y="259713"/>
                    <a:pt x="1366654" y="261637"/>
                    <a:pt x="1358284" y="257452"/>
                  </a:cubicBezTo>
                  <a:cubicBezTo>
                    <a:pt x="1348741" y="252680"/>
                    <a:pt x="1340528" y="245615"/>
                    <a:pt x="1331650" y="239697"/>
                  </a:cubicBezTo>
                  <a:cubicBezTo>
                    <a:pt x="1325732" y="230819"/>
                    <a:pt x="1322226" y="219729"/>
                    <a:pt x="1313895" y="213064"/>
                  </a:cubicBezTo>
                  <a:cubicBezTo>
                    <a:pt x="1306588" y="207218"/>
                    <a:pt x="1295863" y="207872"/>
                    <a:pt x="1287262" y="204186"/>
                  </a:cubicBezTo>
                  <a:cubicBezTo>
                    <a:pt x="1275098" y="198973"/>
                    <a:pt x="1263241" y="192997"/>
                    <a:pt x="1251751" y="186431"/>
                  </a:cubicBezTo>
                  <a:cubicBezTo>
                    <a:pt x="1242487" y="181138"/>
                    <a:pt x="1233800" y="174878"/>
                    <a:pt x="1225118" y="168676"/>
                  </a:cubicBezTo>
                  <a:cubicBezTo>
                    <a:pt x="1213078" y="160076"/>
                    <a:pt x="1202454" y="149384"/>
                    <a:pt x="1189608" y="142043"/>
                  </a:cubicBezTo>
                  <a:cubicBezTo>
                    <a:pt x="1181483" y="137400"/>
                    <a:pt x="1171853" y="136124"/>
                    <a:pt x="1162975" y="133165"/>
                  </a:cubicBezTo>
                  <a:cubicBezTo>
                    <a:pt x="1160016" y="124287"/>
                    <a:pt x="1160714" y="113149"/>
                    <a:pt x="1154097" y="106532"/>
                  </a:cubicBezTo>
                  <a:cubicBezTo>
                    <a:pt x="1147480" y="99915"/>
                    <a:pt x="1136015" y="101455"/>
                    <a:pt x="1127464" y="97654"/>
                  </a:cubicBezTo>
                  <a:cubicBezTo>
                    <a:pt x="1109324" y="89592"/>
                    <a:pt x="1092522" y="78656"/>
                    <a:pt x="1074198" y="71021"/>
                  </a:cubicBezTo>
                  <a:cubicBezTo>
                    <a:pt x="892076" y="-4863"/>
                    <a:pt x="1115548" y="93186"/>
                    <a:pt x="985421" y="44388"/>
                  </a:cubicBezTo>
                  <a:cubicBezTo>
                    <a:pt x="934173" y="25170"/>
                    <a:pt x="965444" y="23202"/>
                    <a:pt x="905522" y="17755"/>
                  </a:cubicBezTo>
                  <a:cubicBezTo>
                    <a:pt x="855335" y="13193"/>
                    <a:pt x="804968" y="10557"/>
                    <a:pt x="754602" y="8878"/>
                  </a:cubicBezTo>
                  <a:cubicBezTo>
                    <a:pt x="716153" y="7596"/>
                    <a:pt x="677662" y="8878"/>
                    <a:pt x="639192" y="8878"/>
                  </a:cubicBezTo>
                </a:path>
              </a:pathLst>
            </a:cu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104961" y="4046038"/>
              <a:ext cx="825322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2"/>
                  </a:solidFill>
                </a:rPr>
                <a:t>emploi</a:t>
              </a:r>
              <a:endParaRPr lang="fr-FR" sz="1400" dirty="0">
                <a:solidFill>
                  <a:schemeClr val="bg2"/>
                </a:solidFill>
              </a:endParaRPr>
            </a:p>
          </p:txBody>
        </p:sp>
      </p:grpSp>
      <p:sp>
        <p:nvSpPr>
          <p:cNvPr id="24" name="Bulle ronde 23"/>
          <p:cNvSpPr/>
          <p:nvPr/>
        </p:nvSpPr>
        <p:spPr>
          <a:xfrm flipH="1">
            <a:off x="1277634" y="36743"/>
            <a:ext cx="1116124" cy="9215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2"/>
                </a:solidFill>
              </a:rPr>
              <a:t>15 à 64 ans</a:t>
            </a:r>
            <a:endParaRPr lang="fr-FR" sz="12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6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87"/>
    </mc:Choice>
    <mc:Fallback xmlns="">
      <p:transition spd="slow" advTm="27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4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45942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répartition de la population selon le statut d’</a:t>
            </a:r>
            <a:r>
              <a:rPr lang="fr-FR" dirty="0" err="1" smtClean="0"/>
              <a:t>activite</a:t>
            </a:r>
            <a:r>
              <a:rPr lang="fr-FR" dirty="0" smtClean="0"/>
              <a:t> (1/2)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4</a:t>
            </a:fld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1772815"/>
            <a:ext cx="578485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6" y="2564904"/>
            <a:ext cx="5789414" cy="371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55632" y="1196752"/>
            <a:ext cx="2376264" cy="13224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La majorité des 15-64 ans est « active » puisque 64% sont en emploi 10 % au chômage</a:t>
            </a:r>
            <a:endParaRPr lang="fr-F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9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4"/>
    </mc:Choice>
    <mc:Fallback xmlns="">
      <p:transition spd="slow" advTm="22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45942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répartition de la population selon le statut d’</a:t>
            </a:r>
            <a:r>
              <a:rPr lang="fr-FR" dirty="0" err="1" smtClean="0"/>
              <a:t>activite</a:t>
            </a:r>
            <a:r>
              <a:rPr lang="fr-FR" dirty="0" smtClean="0"/>
              <a:t> varie selon </a:t>
            </a:r>
            <a:r>
              <a:rPr lang="fr-FR" dirty="0" err="1" smtClean="0"/>
              <a:t>l’age</a:t>
            </a:r>
            <a:r>
              <a:rPr lang="fr-FR" dirty="0" smtClean="0"/>
              <a:t> (2/2)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520-1427-4DD9-B81F-47FA01AE57F8}" type="slidenum">
              <a:rPr lang="fr-FR" smtClean="0"/>
              <a:t>5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551043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64571"/>
            <a:ext cx="5662829" cy="340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19643" y="1340768"/>
            <a:ext cx="2376264" cy="13224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jeunes sont majoritairement « inactifs » car la moitié d’entre eux est scolarisée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8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32"/>
    </mc:Choice>
    <mc:Fallback xmlns="">
      <p:transition spd="slow" advTm="21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oins 11"/>
          <p:cNvSpPr/>
          <p:nvPr/>
        </p:nvSpPr>
        <p:spPr>
          <a:xfrm>
            <a:off x="0" y="3212976"/>
            <a:ext cx="8352928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1226102" y="1484782"/>
            <a:ext cx="5722161" cy="1738277"/>
            <a:chOff x="1226102" y="1484782"/>
            <a:chExt cx="5722161" cy="1738277"/>
          </a:xfrm>
        </p:grpSpPr>
        <p:sp>
          <p:nvSpPr>
            <p:cNvPr id="3" name="Plus 2"/>
            <p:cNvSpPr/>
            <p:nvPr/>
          </p:nvSpPr>
          <p:spPr>
            <a:xfrm>
              <a:off x="3203848" y="2189874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0" name="Lune 29"/>
            <p:cNvSpPr/>
            <p:nvPr/>
          </p:nvSpPr>
          <p:spPr>
            <a:xfrm rot="10800000">
              <a:off x="6790193" y="1484782"/>
              <a:ext cx="158070" cy="1738277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3" name="Plus 32"/>
            <p:cNvSpPr/>
            <p:nvPr/>
          </p:nvSpPr>
          <p:spPr>
            <a:xfrm>
              <a:off x="4903423" y="2184699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1754304" y="1752651"/>
              <a:ext cx="1224136" cy="136815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Chômeurs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3635896" y="1752651"/>
              <a:ext cx="1224136" cy="136815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Non-salariés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407989" y="1628800"/>
              <a:ext cx="1224136" cy="136815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Salariés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5" name="Lune 44"/>
            <p:cNvSpPr/>
            <p:nvPr/>
          </p:nvSpPr>
          <p:spPr>
            <a:xfrm>
              <a:off x="1226102" y="1484783"/>
              <a:ext cx="146452" cy="1708027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755576" y="3508759"/>
            <a:ext cx="6271722" cy="2367897"/>
            <a:chOff x="755576" y="3508759"/>
            <a:chExt cx="6271722" cy="2367897"/>
          </a:xfrm>
        </p:grpSpPr>
        <p:sp>
          <p:nvSpPr>
            <p:cNvPr id="23" name="Plus 22"/>
            <p:cNvSpPr/>
            <p:nvPr/>
          </p:nvSpPr>
          <p:spPr>
            <a:xfrm>
              <a:off x="2150348" y="3899341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4" name="Plus 23"/>
            <p:cNvSpPr/>
            <p:nvPr/>
          </p:nvSpPr>
          <p:spPr>
            <a:xfrm>
              <a:off x="5064222" y="3868426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5" name="Plus 24"/>
            <p:cNvSpPr/>
            <p:nvPr/>
          </p:nvSpPr>
          <p:spPr>
            <a:xfrm>
              <a:off x="1192534" y="5017893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6" name="Plus 25"/>
            <p:cNvSpPr/>
            <p:nvPr/>
          </p:nvSpPr>
          <p:spPr>
            <a:xfrm>
              <a:off x="2699792" y="5046506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7" name="Plus 26"/>
            <p:cNvSpPr/>
            <p:nvPr/>
          </p:nvSpPr>
          <p:spPr>
            <a:xfrm>
              <a:off x="4292841" y="4994862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9" name="Lune 28"/>
            <p:cNvSpPr/>
            <p:nvPr/>
          </p:nvSpPr>
          <p:spPr>
            <a:xfrm>
              <a:off x="755576" y="3673312"/>
              <a:ext cx="107504" cy="2016224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2" name="Plus 31"/>
            <p:cNvSpPr/>
            <p:nvPr/>
          </p:nvSpPr>
          <p:spPr>
            <a:xfrm>
              <a:off x="3562389" y="3916509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1059871" y="3562602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Chômeurs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2510388" y="3590964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Non-salariés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004809" y="3575770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Salariés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5516001" y="3508759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Scolaires, étudiants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1682296" y="4717501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retraités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3165385" y="4750119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Personnes au foyer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4795411" y="4706652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Personnes en incapacité de travailler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6" name="Lune 45"/>
            <p:cNvSpPr/>
            <p:nvPr/>
          </p:nvSpPr>
          <p:spPr>
            <a:xfrm rot="10800000">
              <a:off x="6869228" y="3812285"/>
              <a:ext cx="158070" cy="1738277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7452320" y="2912950"/>
            <a:ext cx="140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bg2"/>
                </a:solidFill>
              </a:rPr>
              <a:t>X100</a:t>
            </a:r>
            <a:endParaRPr lang="fr-FR" sz="4400" dirty="0">
              <a:solidFill>
                <a:schemeClr val="bg2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79512" y="260648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2"/>
                </a:solidFill>
              </a:rPr>
              <a:t>TAUX D’ACTIVITE=(Population active/Population)*100 </a:t>
            </a:r>
          </a:p>
          <a:p>
            <a:pPr algn="ctr"/>
            <a:r>
              <a:rPr lang="fr-FR" sz="2800" dirty="0" smtClean="0">
                <a:solidFill>
                  <a:schemeClr val="bg2"/>
                </a:solidFill>
              </a:rPr>
              <a:t>ou la participation de la population au marché du travail</a:t>
            </a:r>
            <a:endParaRPr lang="fr-FR" sz="2800" dirty="0">
              <a:solidFill>
                <a:schemeClr val="bg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08304" y="5046506"/>
            <a:ext cx="1728192" cy="140683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Taux d’activité BFC 2014 = 73,6% vs 73,6% (Fr. </a:t>
            </a:r>
            <a:r>
              <a:rPr lang="fr-FR" dirty="0" err="1" smtClean="0">
                <a:solidFill>
                  <a:schemeClr val="bg2"/>
                </a:solidFill>
              </a:rPr>
              <a:t>metr</a:t>
            </a:r>
            <a:r>
              <a:rPr lang="fr-FR" dirty="0" smtClean="0">
                <a:solidFill>
                  <a:schemeClr val="bg2"/>
                </a:solidFill>
              </a:rPr>
              <a:t>.)</a:t>
            </a:r>
            <a:endParaRPr lang="fr-FR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8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6"/>
    </mc:Choice>
    <mc:Fallback xmlns="">
      <p:transition spd="slow" advTm="23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us 22"/>
          <p:cNvSpPr/>
          <p:nvPr/>
        </p:nvSpPr>
        <p:spPr>
          <a:xfrm>
            <a:off x="2150348" y="3899341"/>
            <a:ext cx="360040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24" name="Plus 23"/>
          <p:cNvSpPr/>
          <p:nvPr/>
        </p:nvSpPr>
        <p:spPr>
          <a:xfrm>
            <a:off x="5064222" y="3868426"/>
            <a:ext cx="360040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12" name="Moins 11"/>
          <p:cNvSpPr/>
          <p:nvPr/>
        </p:nvSpPr>
        <p:spPr>
          <a:xfrm>
            <a:off x="0" y="3212976"/>
            <a:ext cx="8352928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32" name="Plus 31"/>
          <p:cNvSpPr/>
          <p:nvPr/>
        </p:nvSpPr>
        <p:spPr>
          <a:xfrm>
            <a:off x="3562389" y="3916509"/>
            <a:ext cx="360040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226102" y="1484782"/>
            <a:ext cx="5722161" cy="1738277"/>
            <a:chOff x="1226102" y="1484782"/>
            <a:chExt cx="5722161" cy="1738277"/>
          </a:xfrm>
        </p:grpSpPr>
        <p:sp>
          <p:nvSpPr>
            <p:cNvPr id="3" name="Plus 2"/>
            <p:cNvSpPr/>
            <p:nvPr/>
          </p:nvSpPr>
          <p:spPr>
            <a:xfrm>
              <a:off x="3203848" y="2189874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0" name="Lune 29"/>
            <p:cNvSpPr/>
            <p:nvPr/>
          </p:nvSpPr>
          <p:spPr>
            <a:xfrm rot="10800000">
              <a:off x="6790193" y="1484782"/>
              <a:ext cx="158070" cy="1738277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3" name="Plus 32"/>
            <p:cNvSpPr/>
            <p:nvPr/>
          </p:nvSpPr>
          <p:spPr>
            <a:xfrm>
              <a:off x="4903423" y="2184699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1754304" y="1752651"/>
              <a:ext cx="1224136" cy="136815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Chômeurs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3635896" y="1752651"/>
              <a:ext cx="1224136" cy="136815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Non-salariés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407989" y="1628800"/>
              <a:ext cx="1224136" cy="136815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Salariés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5" name="Lune 44"/>
            <p:cNvSpPr/>
            <p:nvPr/>
          </p:nvSpPr>
          <p:spPr>
            <a:xfrm>
              <a:off x="1226102" y="1484783"/>
              <a:ext cx="146452" cy="1708027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755576" y="3508759"/>
            <a:ext cx="6271722" cy="2367897"/>
            <a:chOff x="755576" y="3508759"/>
            <a:chExt cx="6271722" cy="2367897"/>
          </a:xfrm>
        </p:grpSpPr>
        <p:sp>
          <p:nvSpPr>
            <p:cNvPr id="25" name="Plus 24"/>
            <p:cNvSpPr/>
            <p:nvPr/>
          </p:nvSpPr>
          <p:spPr>
            <a:xfrm>
              <a:off x="1192534" y="5017893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6" name="Plus 25"/>
            <p:cNvSpPr/>
            <p:nvPr/>
          </p:nvSpPr>
          <p:spPr>
            <a:xfrm>
              <a:off x="2699792" y="5046506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7" name="Plus 26"/>
            <p:cNvSpPr/>
            <p:nvPr/>
          </p:nvSpPr>
          <p:spPr>
            <a:xfrm>
              <a:off x="4292841" y="4994862"/>
              <a:ext cx="360040" cy="50405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9" name="Lune 28"/>
            <p:cNvSpPr/>
            <p:nvPr/>
          </p:nvSpPr>
          <p:spPr>
            <a:xfrm>
              <a:off x="755576" y="3673312"/>
              <a:ext cx="107504" cy="2016224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1059871" y="3562602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Chômeurs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2510388" y="3590964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Non-salariés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004809" y="3575770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Salariés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5516001" y="3508759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Scolaires, étudiants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1682296" y="4717501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retraités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3165385" y="4750119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Personnes au foyer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4795411" y="4706652"/>
              <a:ext cx="936104" cy="1126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Personnes en incapacité de travailler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6" name="Lune 45"/>
            <p:cNvSpPr/>
            <p:nvPr/>
          </p:nvSpPr>
          <p:spPr>
            <a:xfrm rot="10800000">
              <a:off x="6869228" y="3812285"/>
              <a:ext cx="158070" cy="1738277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7452320" y="2912950"/>
            <a:ext cx="140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bg2"/>
                </a:solidFill>
              </a:rPr>
              <a:t>X100</a:t>
            </a:r>
            <a:endParaRPr lang="fr-FR" sz="4400" dirty="0">
              <a:solidFill>
                <a:schemeClr val="bg2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79512" y="260648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2"/>
                </a:solidFill>
              </a:rPr>
              <a:t>TAUX D’EMPLOI=(Population en emploi/Population)*100</a:t>
            </a:r>
          </a:p>
          <a:p>
            <a:pPr algn="ctr"/>
            <a:r>
              <a:rPr lang="fr-FR" sz="2800" dirty="0" smtClean="0">
                <a:solidFill>
                  <a:schemeClr val="bg2"/>
                </a:solidFill>
              </a:rPr>
              <a:t>ou la capacité d’accéder à l’emploi</a:t>
            </a:r>
            <a:endParaRPr lang="fr-FR" sz="2800" dirty="0">
              <a:solidFill>
                <a:schemeClr val="bg2"/>
              </a:solidFill>
            </a:endParaRPr>
          </a:p>
        </p:txBody>
      </p:sp>
      <p:sp>
        <p:nvSpPr>
          <p:cNvPr id="2" name="Multiplier 1"/>
          <p:cNvSpPr/>
          <p:nvPr/>
        </p:nvSpPr>
        <p:spPr>
          <a:xfrm>
            <a:off x="1682296" y="1628801"/>
            <a:ext cx="1377536" cy="166887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08304" y="5046506"/>
            <a:ext cx="1728192" cy="140683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Taux d’emploi BFC 2014 = </a:t>
            </a:r>
          </a:p>
          <a:p>
            <a:pPr algn="ctr"/>
            <a:r>
              <a:rPr lang="fr-FR" dirty="0" smtClean="0">
                <a:solidFill>
                  <a:schemeClr val="bg2"/>
                </a:solidFill>
              </a:rPr>
              <a:t>64,3 % vs 63,7% (Fr. </a:t>
            </a:r>
            <a:r>
              <a:rPr lang="fr-FR" dirty="0" err="1" smtClean="0">
                <a:solidFill>
                  <a:schemeClr val="bg2"/>
                </a:solidFill>
              </a:rPr>
              <a:t>metr</a:t>
            </a:r>
            <a:r>
              <a:rPr lang="fr-FR" dirty="0" smtClean="0">
                <a:solidFill>
                  <a:schemeClr val="bg2"/>
                </a:solidFill>
              </a:rPr>
              <a:t>.)</a:t>
            </a:r>
            <a:endParaRPr lang="fr-FR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9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97"/>
    </mc:Choice>
    <mc:Fallback xmlns="">
      <p:transition spd="slow" advTm="23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179512" y="260648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2"/>
                </a:solidFill>
              </a:rPr>
              <a:t>TAUX DE CHOMAGE =(population au chômage /population active)*100</a:t>
            </a:r>
            <a:endParaRPr lang="fr-FR" sz="2800" dirty="0">
              <a:solidFill>
                <a:schemeClr val="bg2"/>
              </a:solidFill>
            </a:endParaRPr>
          </a:p>
        </p:txBody>
      </p:sp>
      <p:sp>
        <p:nvSpPr>
          <p:cNvPr id="12" name="Moins 11"/>
          <p:cNvSpPr/>
          <p:nvPr/>
        </p:nvSpPr>
        <p:spPr>
          <a:xfrm>
            <a:off x="755576" y="3560119"/>
            <a:ext cx="5459611" cy="57873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921011" y="3456011"/>
            <a:ext cx="125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</a:rPr>
              <a:t>X100</a:t>
            </a:r>
            <a:endParaRPr lang="fr-FR" sz="36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3269" y="4421377"/>
            <a:ext cx="2339752" cy="159991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Taux de chômage 2014:</a:t>
            </a:r>
          </a:p>
          <a:p>
            <a:pPr algn="ctr"/>
            <a:r>
              <a:rPr lang="fr-FR" dirty="0" smtClean="0">
                <a:solidFill>
                  <a:schemeClr val="bg2"/>
                </a:solidFill>
              </a:rPr>
              <a:t>Recensement= 12,7 % vs 13,5 % (Fr. </a:t>
            </a:r>
            <a:r>
              <a:rPr lang="fr-FR" dirty="0" err="1" smtClean="0">
                <a:solidFill>
                  <a:schemeClr val="bg2"/>
                </a:solidFill>
              </a:rPr>
              <a:t>metr</a:t>
            </a:r>
            <a:r>
              <a:rPr lang="fr-FR" dirty="0" smtClean="0">
                <a:solidFill>
                  <a:schemeClr val="bg2"/>
                </a:solidFill>
              </a:rPr>
              <a:t>.)</a:t>
            </a:r>
          </a:p>
          <a:p>
            <a:pPr algn="ctr"/>
            <a:r>
              <a:rPr lang="fr-FR" dirty="0" smtClean="0">
                <a:solidFill>
                  <a:schemeClr val="bg2"/>
                </a:solidFill>
              </a:rPr>
              <a:t>BIT=  9,2 % vs 9,9% (Fr. </a:t>
            </a:r>
            <a:r>
              <a:rPr lang="fr-FR" dirty="0" err="1" smtClean="0">
                <a:solidFill>
                  <a:schemeClr val="bg2"/>
                </a:solidFill>
              </a:rPr>
              <a:t>metr</a:t>
            </a:r>
            <a:r>
              <a:rPr lang="fr-FR" dirty="0" smtClean="0">
                <a:solidFill>
                  <a:schemeClr val="bg2"/>
                </a:solidFill>
              </a:rPr>
              <a:t>.)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2757119" y="2065530"/>
            <a:ext cx="1291906" cy="13744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2"/>
                </a:solidFill>
              </a:rPr>
              <a:t>Chômeurs</a:t>
            </a:r>
            <a:endParaRPr lang="fr-FR" sz="1200" dirty="0">
              <a:solidFill>
                <a:schemeClr val="bg2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23528" y="4180227"/>
            <a:ext cx="5860949" cy="1921454"/>
            <a:chOff x="323528" y="4180227"/>
            <a:chExt cx="5860949" cy="1921454"/>
          </a:xfrm>
        </p:grpSpPr>
        <p:sp>
          <p:nvSpPr>
            <p:cNvPr id="32" name="Plus 31"/>
            <p:cNvSpPr/>
            <p:nvPr/>
          </p:nvSpPr>
          <p:spPr>
            <a:xfrm>
              <a:off x="4009972" y="4805734"/>
              <a:ext cx="552862" cy="67043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683568" y="4455090"/>
              <a:ext cx="1224136" cy="132664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Chômeurs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2798437" y="4548018"/>
              <a:ext cx="1095944" cy="1278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Non-salariés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827515" y="4455090"/>
              <a:ext cx="1088000" cy="13717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200" dirty="0" smtClean="0">
                  <a:solidFill>
                    <a:schemeClr val="bg2"/>
                  </a:solidFill>
                </a:rPr>
                <a:t>Salariés</a:t>
              </a:r>
              <a:endParaRPr lang="fr-FR" sz="1200" dirty="0">
                <a:solidFill>
                  <a:schemeClr val="bg2"/>
                </a:solidFill>
              </a:endParaRPr>
            </a:p>
          </p:txBody>
        </p:sp>
        <p:sp>
          <p:nvSpPr>
            <p:cNvPr id="46" name="Lune 45"/>
            <p:cNvSpPr/>
            <p:nvPr/>
          </p:nvSpPr>
          <p:spPr>
            <a:xfrm rot="10800000">
              <a:off x="6042960" y="4238531"/>
              <a:ext cx="141517" cy="1746336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8" name="Lune 27"/>
            <p:cNvSpPr/>
            <p:nvPr/>
          </p:nvSpPr>
          <p:spPr>
            <a:xfrm>
              <a:off x="323528" y="4180227"/>
              <a:ext cx="169255" cy="1921454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54" name="Plus 53"/>
            <p:cNvSpPr/>
            <p:nvPr/>
          </p:nvSpPr>
          <p:spPr>
            <a:xfrm>
              <a:off x="1979712" y="4783193"/>
              <a:ext cx="552862" cy="67043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20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5"/>
    </mc:Choice>
    <mc:Fallback xmlns="">
      <p:transition spd="slow" advTm="1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Chômeur ? demandeur d’emploi ?</a:t>
            </a:r>
            <a:br>
              <a:rPr lang="fr-FR" dirty="0" smtClean="0">
                <a:solidFill>
                  <a:schemeClr val="bg2"/>
                </a:solidFill>
              </a:rPr>
            </a:b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7"/>
            <a:ext cx="4042792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u="sng" dirty="0" smtClean="0"/>
              <a:t>Définition du chômage (sens BIT)</a:t>
            </a:r>
          </a:p>
          <a:p>
            <a:r>
              <a:rPr lang="fr-FR" b="0" dirty="0" smtClean="0"/>
              <a:t>être sans emploi, c'est à dire ne pas avoir travaillé au moins une heure durant une semaine de référence ;</a:t>
            </a:r>
          </a:p>
          <a:p>
            <a:r>
              <a:rPr lang="fr-FR" b="0" dirty="0" smtClean="0"/>
              <a:t>être disponible pour prendre un emploi dans les 15 jours ;</a:t>
            </a:r>
          </a:p>
          <a:p>
            <a:r>
              <a:rPr lang="fr-FR" b="0" dirty="0" smtClean="0"/>
              <a:t>avoir cherché activement un emploi dans le mois précédent ou en avoir trouvé un qui commence dans moins de trois mois.</a:t>
            </a:r>
          </a:p>
          <a:p>
            <a:pPr>
              <a:buFontTx/>
              <a:buChar char="-"/>
            </a:pPr>
            <a:endParaRPr lang="fr-FR" b="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68187" y="980728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200" b="1" u="sng" dirty="0" smtClean="0">
                <a:solidFill>
                  <a:schemeClr val="bg2"/>
                </a:solidFill>
              </a:rPr>
              <a:t>Définition demandeur d’emploi</a:t>
            </a:r>
          </a:p>
          <a:p>
            <a:r>
              <a:rPr lang="fr-FR" sz="2200" dirty="0" smtClean="0">
                <a:solidFill>
                  <a:schemeClr val="bg2"/>
                </a:solidFill>
              </a:rPr>
              <a:t>Les demandeurs d'emploi sont les personnes qui s'inscrivent à Pôle Emploi. </a:t>
            </a:r>
          </a:p>
          <a:p>
            <a:r>
              <a:rPr lang="fr-FR" sz="2200" dirty="0" smtClean="0">
                <a:solidFill>
                  <a:schemeClr val="bg2"/>
                </a:solidFill>
              </a:rPr>
              <a:t>Ces demandeurs sont enregistrés à Pôle Emploi dans différentes catégories de demandes d'emploi en fonction de leur disponibilité, du type de contrat recherché et de la quotité de temps de travail souhaité.</a:t>
            </a:r>
          </a:p>
          <a:p>
            <a:r>
              <a:rPr lang="fr-FR" sz="2200" dirty="0" smtClean="0">
                <a:solidFill>
                  <a:schemeClr val="bg2"/>
                </a:solidFill>
              </a:rPr>
              <a:t>5 catégories: A, B, C, D &amp; E</a:t>
            </a:r>
          </a:p>
          <a:p>
            <a:pPr marL="0" indent="0">
              <a:buNone/>
            </a:pPr>
            <a:endParaRPr lang="fr-FR" sz="2200" dirty="0" smtClean="0">
              <a:solidFill>
                <a:schemeClr val="bg2"/>
              </a:solidFill>
            </a:endParaRPr>
          </a:p>
          <a:p>
            <a:endParaRPr lang="fr-FR" sz="2200" dirty="0" smtClean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fr-FR" sz="22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541470"/>
            <a:ext cx="7992888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chemeClr val="bg2"/>
                </a:solidFill>
              </a:rPr>
              <a:t>Un chômeur au sens du BIT n'est pas forcément inscrit à Pôle Emploi (et inversement).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5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78"/>
    </mc:Choice>
    <mc:Fallback xmlns="">
      <p:transition spd="slow" advTm="43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1|1.4|1.6|1.5|1.5|1.9|1.3|1.6|1.4|1.9|1.6|1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.5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7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6.2|5.6|7|4.5|6.2|3.7"/>
</p:tagLst>
</file>

<file path=ppt/theme/theme1.xml><?xml version="1.0" encoding="utf-8"?>
<a:theme xmlns:a="http://schemas.openxmlformats.org/drawingml/2006/main" name="Modèle Diaporama">
  <a:themeElements>
    <a:clrScheme name="DIRECCTE">
      <a:dk1>
        <a:sysClr val="windowText" lastClr="000000"/>
      </a:dk1>
      <a:lt1>
        <a:sysClr val="window" lastClr="FFFFFF"/>
      </a:lt1>
      <a:dk2>
        <a:srgbClr val="4E4A99"/>
      </a:dk2>
      <a:lt2>
        <a:srgbClr val="EEECE1"/>
      </a:lt2>
      <a:accent1>
        <a:srgbClr val="C19088"/>
      </a:accent1>
      <a:accent2>
        <a:srgbClr val="761F0E"/>
      </a:accent2>
      <a:accent3>
        <a:srgbClr val="9BBB59"/>
      </a:accent3>
      <a:accent4>
        <a:srgbClr val="424456"/>
      </a:accent4>
      <a:accent5>
        <a:srgbClr val="6BC5CF"/>
      </a:accent5>
      <a:accent6>
        <a:srgbClr val="FF99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ubriqueNiv3 xmlns="91c70215-aafe-46f3-90ff-399ef719cdbd" xsi:nil="true"/>
    <Rubrique xmlns="91c70215-aafe-46f3-90ff-399ef719cdbd" xsi:nil="true"/>
    <DIRECCTE xmlns="91c70215-aafe-46f3-90ff-399ef719cdbd" xsi:nil="true"/>
    <Mots_x0020_Clefs xmlns="91c70215-aafe-46f3-90ff-399ef719cdbd" xsi:nil="true"/>
    <Resume xmlns="851e6999-fc06-4788-9600-2b2676801001" xsi:nil="true"/>
    <RubriqueNiv2 xmlns="91c70215-aafe-46f3-90ff-399ef719cdbd" xsi:nil="true"/>
    <Auteur xmlns="91c70215-aafe-46f3-90ff-399ef719cdbd">
      <UserInfo>
        <DisplayName/>
        <AccountId xsi:nil="true"/>
        <AccountType/>
      </UserInfo>
    </Auteur>
    <_dlc_DocId xmlns="851e6999-fc06-4788-9600-2b2676801001">CENTRE-728-26</_dlc_DocId>
    <_dlc_DocIdUrl xmlns="851e6999-fc06-4788-9600-2b2676801001">
      <Url>http://intranet.direccte.gouv.fr/BFC/Stat/demande_emploi_chomage/_layouts/15/DocIdRedir.aspx?ID=CENTRE-728-26</Url>
      <Description>CENTRE-728-26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8365DEB79E15FA4292264689FE947D1A" ma:contentTypeVersion="5" ma:contentTypeDescription="Document pour les portails de type Direccte" ma:contentTypeScope="" ma:versionID="c71d02b07a358b26050d96b584877a07">
  <xsd:schema xmlns:xsd="http://www.w3.org/2001/XMLSchema" xmlns:xs="http://www.w3.org/2001/XMLSchema" xmlns:p="http://schemas.microsoft.com/office/2006/metadata/properties" xmlns:ns2="91c70215-aafe-46f3-90ff-399ef719cdbd" xmlns:ns3="851e6999-fc06-4788-9600-2b2676801001" targetNamespace="http://schemas.microsoft.com/office/2006/metadata/properties" ma:root="true" ma:fieldsID="abc318b9bfe82e25461c0fce3de5e685" ns2:_="" ns3:_="">
    <xsd:import namespace="91c70215-aafe-46f3-90ff-399ef719cdbd"/>
    <xsd:import namespace="851e6999-fc06-4788-9600-2b2676801001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70215-aafe-46f3-90ff-399ef719cdbd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e6999-fc06-4788-9600-2b267680100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96696-7D15-49A2-89CB-BA074A51A2FA}">
  <ds:schemaRefs>
    <ds:schemaRef ds:uri="http://purl.org/dc/dcmitype/"/>
    <ds:schemaRef ds:uri="91c70215-aafe-46f3-90ff-399ef719cdbd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851e6999-fc06-4788-9600-2b267680100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68527DF-229C-44D1-8204-26F63E4EF36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DD44D0E-A270-4813-BE42-74123A58F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c70215-aafe-46f3-90ff-399ef719cdbd"/>
    <ds:schemaRef ds:uri="851e6999-fc06-4788-9600-2b26768010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C2096FB-6E24-4289-8BE3-78A88F02D1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Diaporama</Template>
  <TotalTime>143</TotalTime>
  <Words>374</Words>
  <Application>Microsoft Office PowerPoint</Application>
  <PresentationFormat>Affichage à l'écran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Modèle Diaporama</vt:lpstr>
      <vt:lpstr>Taux d’emploi ? Taux de chômage ? Taux d’activité ?  Demandeur d’emploi ?</vt:lpstr>
      <vt:lpstr>Pourquoi de document?</vt:lpstr>
      <vt:lpstr>Présentation PowerPoint</vt:lpstr>
      <vt:lpstr>La répartition de la population selon le statut d’activite (1/2)</vt:lpstr>
      <vt:lpstr>La répartition de la population selon le statut d’activite varie selon l’age (2/2)</vt:lpstr>
      <vt:lpstr>Présentation PowerPoint</vt:lpstr>
      <vt:lpstr>Présentation PowerPoint</vt:lpstr>
      <vt:lpstr>Présentation PowerPoint</vt:lpstr>
      <vt:lpstr>Chômeur ? demandeur d’emploi ? </vt:lpstr>
      <vt:lpstr>Merci de votre attention</vt:lpstr>
    </vt:vector>
  </TitlesOfParts>
  <Company>Ministères Chargés des Affaires Sociales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définitions des taux de chômage, d'emploi et d'activité</dc:title>
  <dc:creator>DURAND Lionel (DR-BFC)</dc:creator>
  <cp:lastModifiedBy>HENRY Melaine (DR-FRANCH)</cp:lastModifiedBy>
  <cp:revision>19</cp:revision>
  <dcterms:created xsi:type="dcterms:W3CDTF">2018-02-05T16:18:35Z</dcterms:created>
  <dcterms:modified xsi:type="dcterms:W3CDTF">2018-09-19T06:29:02Z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0x0101002B9C2962A44E47E49C985B3DB63656AE008365DEB79E15FA4292264689FE947D1A</vt:lpwstr>
  </property>
  <property fmtid="{D5CDD505-2E9C-101B-9397-08002B2CF9AE}" pid="3" name="_dlc_DocIdItemGuid">
    <vt:lpwstr>b02cbc11-61fb-4188-819f-df050ef5d437</vt:lpwstr>
  </property>
  <property fmtid="{D5CDD505-2E9C-101B-9397-08002B2CF9AE}" pid="4" name="_MarkAsFinal">
    <vt:bool>true</vt:bool>
  </property>
</Properties>
</file>