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8" d="100"/>
          <a:sy n="48" d="100"/>
        </p:scale>
        <p:origin x="21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7D2D4F24-21AE-4D98-A936-0BB554A36153}" type="datetimeFigureOut">
              <a:rPr lang="fr-FR" smtClean="0"/>
              <a:t>28/06/2024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DA5485-78C4-4DA9-9615-005AA5199A8B}" type="slidenum">
              <a:rPr lang="fr-FR" smtClean="0"/>
              <a:t>‹N°›</a:t>
            </a:fld>
            <a:endParaRPr lang="fr-FR"/>
          </a:p>
        </p:txBody>
      </p:sp>
    </p:spTree>
    <p:extLst>
      <p:ext uri="{BB962C8B-B14F-4D97-AF65-F5344CB8AC3E}">
        <p14:creationId xmlns:p14="http://schemas.microsoft.com/office/powerpoint/2010/main" val="2875322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D2D4F24-21AE-4D98-A936-0BB554A36153}" type="datetimeFigureOut">
              <a:rPr lang="fr-FR" smtClean="0"/>
              <a:t>28/06/2024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DA5485-78C4-4DA9-9615-005AA5199A8B}" type="slidenum">
              <a:rPr lang="fr-FR" smtClean="0"/>
              <a:t>‹N°›</a:t>
            </a:fld>
            <a:endParaRPr lang="fr-FR"/>
          </a:p>
        </p:txBody>
      </p:sp>
    </p:spTree>
    <p:extLst>
      <p:ext uri="{BB962C8B-B14F-4D97-AF65-F5344CB8AC3E}">
        <p14:creationId xmlns:p14="http://schemas.microsoft.com/office/powerpoint/2010/main" val="216677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D2D4F24-21AE-4D98-A936-0BB554A36153}" type="datetimeFigureOut">
              <a:rPr lang="fr-FR" smtClean="0"/>
              <a:t>28/06/2024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DA5485-78C4-4DA9-9615-005AA5199A8B}" type="slidenum">
              <a:rPr lang="fr-FR" smtClean="0"/>
              <a:t>‹N°›</a:t>
            </a:fld>
            <a:endParaRPr lang="fr-FR"/>
          </a:p>
        </p:txBody>
      </p:sp>
    </p:spTree>
    <p:extLst>
      <p:ext uri="{BB962C8B-B14F-4D97-AF65-F5344CB8AC3E}">
        <p14:creationId xmlns:p14="http://schemas.microsoft.com/office/powerpoint/2010/main" val="3726242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D2D4F24-21AE-4D98-A936-0BB554A36153}" type="datetimeFigureOut">
              <a:rPr lang="fr-FR" smtClean="0"/>
              <a:t>28/06/2024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DA5485-78C4-4DA9-9615-005AA5199A8B}" type="slidenum">
              <a:rPr lang="fr-FR" smtClean="0"/>
              <a:t>‹N°›</a:t>
            </a:fld>
            <a:endParaRPr lang="fr-FR"/>
          </a:p>
        </p:txBody>
      </p:sp>
    </p:spTree>
    <p:extLst>
      <p:ext uri="{BB962C8B-B14F-4D97-AF65-F5344CB8AC3E}">
        <p14:creationId xmlns:p14="http://schemas.microsoft.com/office/powerpoint/2010/main" val="2878594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7D2D4F24-21AE-4D98-A936-0BB554A36153}" type="datetimeFigureOut">
              <a:rPr lang="fr-FR" smtClean="0"/>
              <a:t>28/06/2024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5DA5485-78C4-4DA9-9615-005AA5199A8B}" type="slidenum">
              <a:rPr lang="fr-FR" smtClean="0"/>
              <a:t>‹N°›</a:t>
            </a:fld>
            <a:endParaRPr lang="fr-FR"/>
          </a:p>
        </p:txBody>
      </p:sp>
    </p:spTree>
    <p:extLst>
      <p:ext uri="{BB962C8B-B14F-4D97-AF65-F5344CB8AC3E}">
        <p14:creationId xmlns:p14="http://schemas.microsoft.com/office/powerpoint/2010/main" val="4097516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D2D4F24-21AE-4D98-A936-0BB554A36153}" type="datetimeFigureOut">
              <a:rPr lang="fr-FR" smtClean="0"/>
              <a:t>28/06/2024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5DA5485-78C4-4DA9-9615-005AA5199A8B}" type="slidenum">
              <a:rPr lang="fr-FR" smtClean="0"/>
              <a:t>‹N°›</a:t>
            </a:fld>
            <a:endParaRPr lang="fr-FR"/>
          </a:p>
        </p:txBody>
      </p:sp>
    </p:spTree>
    <p:extLst>
      <p:ext uri="{BB962C8B-B14F-4D97-AF65-F5344CB8AC3E}">
        <p14:creationId xmlns:p14="http://schemas.microsoft.com/office/powerpoint/2010/main" val="419464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D2D4F24-21AE-4D98-A936-0BB554A36153}" type="datetimeFigureOut">
              <a:rPr lang="fr-FR" smtClean="0"/>
              <a:t>28/06/2024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5DA5485-78C4-4DA9-9615-005AA5199A8B}" type="slidenum">
              <a:rPr lang="fr-FR" smtClean="0"/>
              <a:t>‹N°›</a:t>
            </a:fld>
            <a:endParaRPr lang="fr-FR"/>
          </a:p>
        </p:txBody>
      </p:sp>
    </p:spTree>
    <p:extLst>
      <p:ext uri="{BB962C8B-B14F-4D97-AF65-F5344CB8AC3E}">
        <p14:creationId xmlns:p14="http://schemas.microsoft.com/office/powerpoint/2010/main" val="4185761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D2D4F24-21AE-4D98-A936-0BB554A36153}" type="datetimeFigureOut">
              <a:rPr lang="fr-FR" smtClean="0"/>
              <a:t>28/06/2024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5DA5485-78C4-4DA9-9615-005AA5199A8B}" type="slidenum">
              <a:rPr lang="fr-FR" smtClean="0"/>
              <a:t>‹N°›</a:t>
            </a:fld>
            <a:endParaRPr lang="fr-FR"/>
          </a:p>
        </p:txBody>
      </p:sp>
    </p:spTree>
    <p:extLst>
      <p:ext uri="{BB962C8B-B14F-4D97-AF65-F5344CB8AC3E}">
        <p14:creationId xmlns:p14="http://schemas.microsoft.com/office/powerpoint/2010/main" val="1146392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D4F24-21AE-4D98-A936-0BB554A36153}" type="datetimeFigureOut">
              <a:rPr lang="fr-FR" smtClean="0"/>
              <a:t>28/06/2024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5DA5485-78C4-4DA9-9615-005AA5199A8B}" type="slidenum">
              <a:rPr lang="fr-FR" smtClean="0"/>
              <a:t>‹N°›</a:t>
            </a:fld>
            <a:endParaRPr lang="fr-FR"/>
          </a:p>
        </p:txBody>
      </p:sp>
    </p:spTree>
    <p:extLst>
      <p:ext uri="{BB962C8B-B14F-4D97-AF65-F5344CB8AC3E}">
        <p14:creationId xmlns:p14="http://schemas.microsoft.com/office/powerpoint/2010/main" val="46623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D2D4F24-21AE-4D98-A936-0BB554A36153}" type="datetimeFigureOut">
              <a:rPr lang="fr-FR" smtClean="0"/>
              <a:t>28/06/2024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5DA5485-78C4-4DA9-9615-005AA5199A8B}" type="slidenum">
              <a:rPr lang="fr-FR" smtClean="0"/>
              <a:t>‹N°›</a:t>
            </a:fld>
            <a:endParaRPr lang="fr-FR"/>
          </a:p>
        </p:txBody>
      </p:sp>
    </p:spTree>
    <p:extLst>
      <p:ext uri="{BB962C8B-B14F-4D97-AF65-F5344CB8AC3E}">
        <p14:creationId xmlns:p14="http://schemas.microsoft.com/office/powerpoint/2010/main" val="367104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D2D4F24-21AE-4D98-A936-0BB554A36153}" type="datetimeFigureOut">
              <a:rPr lang="fr-FR" smtClean="0"/>
              <a:t>28/06/2024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5DA5485-78C4-4DA9-9615-005AA5199A8B}" type="slidenum">
              <a:rPr lang="fr-FR" smtClean="0"/>
              <a:t>‹N°›</a:t>
            </a:fld>
            <a:endParaRPr lang="fr-FR"/>
          </a:p>
        </p:txBody>
      </p:sp>
    </p:spTree>
    <p:extLst>
      <p:ext uri="{BB962C8B-B14F-4D97-AF65-F5344CB8AC3E}">
        <p14:creationId xmlns:p14="http://schemas.microsoft.com/office/powerpoint/2010/main" val="19868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2D4F24-21AE-4D98-A936-0BB554A36153}" type="datetimeFigureOut">
              <a:rPr lang="fr-FR" smtClean="0"/>
              <a:t>28/06/2024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5DA5485-78C4-4DA9-9615-005AA5199A8B}" type="slidenum">
              <a:rPr lang="fr-FR" smtClean="0"/>
              <a:t>‹N°›</a:t>
            </a:fld>
            <a:endParaRPr lang="fr-FR"/>
          </a:p>
        </p:txBody>
      </p:sp>
    </p:spTree>
    <p:extLst>
      <p:ext uri="{BB962C8B-B14F-4D97-AF65-F5344CB8AC3E}">
        <p14:creationId xmlns:p14="http://schemas.microsoft.com/office/powerpoint/2010/main" val="2742218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ddetspp-observatoire@jura.gouv.fr" TargetMode="External"/><Relationship Id="rId2" Type="http://schemas.openxmlformats.org/officeDocument/2006/relationships/hyperlink" Target="https://www.anact.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1371" y="1623709"/>
            <a:ext cx="6424862" cy="4921022"/>
          </a:xfrm>
        </p:spPr>
        <p:txBody>
          <a:bodyPr>
            <a:normAutofit fontScale="90000"/>
          </a:bodyPr>
          <a:lstStyle/>
          <a:p>
            <a:pPr algn="l">
              <a:lnSpc>
                <a:spcPct val="100000"/>
              </a:lnSpc>
            </a:pPr>
            <a:r>
              <a:rPr lang="fr-FR" sz="1600" b="1" dirty="0" smtClean="0"/>
              <a:t>                                       </a:t>
            </a:r>
            <a:r>
              <a:rPr lang="fr-FR" sz="1800" b="1" dirty="0">
                <a:solidFill>
                  <a:schemeClr val="accent1">
                    <a:lumMod val="75000"/>
                  </a:schemeClr>
                </a:solidFill>
                <a:effectLst>
                  <a:outerShdw blurRad="38100" dist="38100" dir="2700000" algn="tl">
                    <a:srgbClr val="000000">
                      <a:alpha val="43137"/>
                    </a:srgbClr>
                  </a:outerShdw>
                </a:effectLst>
                <a:latin typeface="+mn-lt"/>
              </a:rPr>
              <a:t>La Qualité de Vie et des Conditions de Travail (QVCT) : </a:t>
            </a:r>
            <a:br>
              <a:rPr lang="fr-FR" sz="1800" b="1" dirty="0">
                <a:solidFill>
                  <a:schemeClr val="accent1">
                    <a:lumMod val="75000"/>
                  </a:schemeClr>
                </a:solidFill>
                <a:effectLst>
                  <a:outerShdw blurRad="38100" dist="38100" dir="2700000" algn="tl">
                    <a:srgbClr val="000000">
                      <a:alpha val="43137"/>
                    </a:srgbClr>
                  </a:outerShdw>
                </a:effectLst>
                <a:latin typeface="+mn-lt"/>
              </a:rPr>
            </a:br>
            <a:r>
              <a:rPr lang="fr-FR" sz="1800" b="1" dirty="0">
                <a:solidFill>
                  <a:schemeClr val="accent1">
                    <a:lumMod val="75000"/>
                  </a:schemeClr>
                </a:solidFill>
                <a:effectLst>
                  <a:outerShdw blurRad="38100" dist="38100" dir="2700000" algn="tl">
                    <a:srgbClr val="000000">
                      <a:alpha val="43137"/>
                    </a:srgbClr>
                  </a:outerShdw>
                </a:effectLst>
                <a:latin typeface="+mn-lt"/>
              </a:rPr>
              <a:t/>
            </a:r>
            <a:br>
              <a:rPr lang="fr-FR" sz="1800" b="1" dirty="0">
                <a:solidFill>
                  <a:schemeClr val="accent1">
                    <a:lumMod val="75000"/>
                  </a:schemeClr>
                </a:solidFill>
                <a:effectLst>
                  <a:outerShdw blurRad="38100" dist="38100" dir="2700000" algn="tl">
                    <a:srgbClr val="000000">
                      <a:alpha val="43137"/>
                    </a:srgbClr>
                  </a:outerShdw>
                </a:effectLst>
                <a:latin typeface="+mn-lt"/>
              </a:rPr>
            </a:br>
            <a:r>
              <a:rPr lang="fr-FR" sz="1800" b="1" dirty="0">
                <a:solidFill>
                  <a:schemeClr val="accent1">
                    <a:lumMod val="75000"/>
                  </a:schemeClr>
                </a:solidFill>
                <a:effectLst>
                  <a:outerShdw blurRad="38100" dist="38100" dir="2700000" algn="tl">
                    <a:srgbClr val="000000">
                      <a:alpha val="43137"/>
                    </a:srgbClr>
                  </a:outerShdw>
                </a:effectLst>
                <a:latin typeface="+mn-lt"/>
              </a:rPr>
              <a:t>                                            un levier de performance au service de</a:t>
            </a:r>
            <a:br>
              <a:rPr lang="fr-FR" sz="1800" b="1" dirty="0">
                <a:solidFill>
                  <a:schemeClr val="accent1">
                    <a:lumMod val="75000"/>
                  </a:schemeClr>
                </a:solidFill>
                <a:effectLst>
                  <a:outerShdw blurRad="38100" dist="38100" dir="2700000" algn="tl">
                    <a:srgbClr val="000000">
                      <a:alpha val="43137"/>
                    </a:srgbClr>
                  </a:outerShdw>
                </a:effectLst>
                <a:latin typeface="+mn-lt"/>
              </a:rPr>
            </a:br>
            <a:r>
              <a:rPr lang="fr-FR" sz="1800" b="1" dirty="0" smtClean="0">
                <a:solidFill>
                  <a:schemeClr val="accent1">
                    <a:lumMod val="75000"/>
                  </a:schemeClr>
                </a:solidFill>
                <a:effectLst>
                  <a:outerShdw blurRad="38100" dist="38100" dir="2700000" algn="tl">
                    <a:srgbClr val="000000">
                      <a:alpha val="43137"/>
                    </a:srgbClr>
                  </a:outerShdw>
                </a:effectLst>
                <a:latin typeface="+mn-lt"/>
              </a:rPr>
              <a:t>                                          </a:t>
            </a:r>
            <a:r>
              <a:rPr lang="fr-FR" sz="1800" b="1" dirty="0">
                <a:solidFill>
                  <a:schemeClr val="accent1">
                    <a:lumMod val="75000"/>
                  </a:schemeClr>
                </a:solidFill>
                <a:effectLst>
                  <a:outerShdw blurRad="38100" dist="38100" dir="2700000" algn="tl">
                    <a:srgbClr val="000000">
                      <a:alpha val="43137"/>
                    </a:srgbClr>
                  </a:outerShdw>
                </a:effectLst>
                <a:latin typeface="+mn-lt"/>
              </a:rPr>
              <a:t>toutes les entreprises et de leurs salariés</a:t>
            </a:r>
            <a:r>
              <a:rPr lang="fr-FR" sz="1600" b="1" dirty="0" smtClean="0"/>
              <a:t/>
            </a:r>
            <a:br>
              <a:rPr lang="fr-FR" sz="1600" b="1" dirty="0" smtClean="0"/>
            </a:br>
            <a:r>
              <a:rPr lang="fr-FR" sz="1600" b="1" dirty="0"/>
              <a:t/>
            </a:r>
            <a:br>
              <a:rPr lang="fr-FR" sz="1600" b="1" dirty="0"/>
            </a:br>
            <a:r>
              <a:rPr lang="fr-FR" sz="1800" b="1" dirty="0" smtClean="0"/>
              <a:t/>
            </a:r>
            <a:br>
              <a:rPr lang="fr-FR" sz="1800" b="1" dirty="0" smtClean="0"/>
            </a:br>
            <a:r>
              <a:rPr lang="fr-FR" sz="1800" b="1" dirty="0" smtClean="0"/>
              <a:t/>
            </a:r>
            <a:br>
              <a:rPr lang="fr-FR" sz="1800" b="1" dirty="0" smtClean="0"/>
            </a:br>
            <a:r>
              <a:rPr lang="fr-FR" sz="1800" b="1" dirty="0" smtClean="0">
                <a:latin typeface="+mn-lt"/>
              </a:rPr>
              <a:t/>
            </a:r>
            <a:br>
              <a:rPr lang="fr-FR" sz="1800" b="1" dirty="0" smtClean="0">
                <a:latin typeface="+mn-lt"/>
              </a:rPr>
            </a:br>
            <a:r>
              <a:rPr lang="fr-FR" sz="1800" b="1" dirty="0" smtClean="0">
                <a:latin typeface="+mn-lt"/>
              </a:rPr>
              <a:t/>
            </a:r>
            <a:br>
              <a:rPr lang="fr-FR" sz="1800" b="1" dirty="0" smtClean="0">
                <a:latin typeface="+mn-lt"/>
              </a:rPr>
            </a:br>
            <a:r>
              <a:rPr lang="fr-FR" sz="1800" b="1" dirty="0">
                <a:latin typeface="+mn-lt"/>
              </a:rPr>
              <a:t/>
            </a:r>
            <a:br>
              <a:rPr lang="fr-FR" sz="1800" b="1" dirty="0">
                <a:latin typeface="+mn-lt"/>
              </a:rPr>
            </a:br>
            <a:r>
              <a:rPr lang="fr-FR" sz="1800" b="1" dirty="0" smtClean="0">
                <a:solidFill>
                  <a:schemeClr val="accent1">
                    <a:lumMod val="75000"/>
                  </a:schemeClr>
                </a:solidFill>
                <a:effectLst>
                  <a:outerShdw blurRad="38100" dist="38100" dir="2700000" algn="tl">
                    <a:srgbClr val="000000">
                      <a:alpha val="43137"/>
                    </a:srgbClr>
                  </a:outerShdw>
                </a:effectLst>
                <a:latin typeface="+mn-lt"/>
              </a:rPr>
              <a:t>LA QVCT, de quoi parle-t-on ?</a:t>
            </a:r>
            <a:br>
              <a:rPr lang="fr-FR" sz="1800" b="1" dirty="0" smtClean="0">
                <a:solidFill>
                  <a:schemeClr val="accent1">
                    <a:lumMod val="75000"/>
                  </a:schemeClr>
                </a:solidFill>
                <a:effectLst>
                  <a:outerShdw blurRad="38100" dist="38100" dir="2700000" algn="tl">
                    <a:srgbClr val="000000">
                      <a:alpha val="43137"/>
                    </a:srgbClr>
                  </a:outerShdw>
                </a:effectLst>
                <a:latin typeface="+mn-lt"/>
              </a:rPr>
            </a:br>
            <a:r>
              <a:rPr lang="fr-FR" sz="1600" b="1" dirty="0" smtClean="0"/>
              <a:t/>
            </a:r>
            <a:br>
              <a:rPr lang="fr-FR" sz="1600" b="1" dirty="0" smtClean="0"/>
            </a:br>
            <a:r>
              <a:rPr lang="fr-FR" sz="1600" b="1" dirty="0" smtClean="0"/>
              <a:t/>
            </a:r>
            <a:br>
              <a:rPr lang="fr-FR" sz="1600" b="1" dirty="0" smtClean="0"/>
            </a:br>
            <a:r>
              <a:rPr lang="fr-FR" sz="1200" dirty="0" smtClean="0">
                <a:latin typeface="+mn-lt"/>
                <a:cs typeface="Arial" panose="020B0604020202020204" pitchFamily="34" charset="0"/>
              </a:rPr>
              <a:t>Promue par les partenaires sociaux dans le cadre de l’accord national interprofessionnel du 9 décembre 2020, la qualité de vie et des conditions de travail (QVCT) désigne une démarche collective ayant pour ambition d’améliorer le travail et la santé des personnes au travail afin d’accroitre la performance globale de l’entreprise. </a:t>
            </a:r>
            <a:br>
              <a:rPr lang="fr-FR" sz="1200" dirty="0" smtClean="0">
                <a:latin typeface="+mn-lt"/>
                <a:cs typeface="Arial" panose="020B0604020202020204" pitchFamily="34" charset="0"/>
              </a:rPr>
            </a:br>
            <a:r>
              <a:rPr lang="fr-FR" sz="1200" dirty="0" smtClean="0">
                <a:latin typeface="+mn-lt"/>
                <a:cs typeface="Arial" panose="020B0604020202020204" pitchFamily="34" charset="0"/>
              </a:rPr>
              <a:t/>
            </a:r>
            <a:br>
              <a:rPr lang="fr-FR" sz="1200" dirty="0" smtClean="0">
                <a:latin typeface="+mn-lt"/>
                <a:cs typeface="Arial" panose="020B0604020202020204" pitchFamily="34" charset="0"/>
              </a:rPr>
            </a:br>
            <a:r>
              <a:rPr lang="fr-FR" sz="1200" dirty="0" smtClean="0">
                <a:latin typeface="+mn-lt"/>
                <a:cs typeface="Arial" panose="020B0604020202020204" pitchFamily="34" charset="0"/>
              </a:rPr>
              <a:t>Engager un processus de QVCT en entreprise, c’est </a:t>
            </a:r>
            <a:r>
              <a:rPr lang="fr-FR" sz="1600" b="1" dirty="0" smtClean="0">
                <a:latin typeface="+mn-lt"/>
                <a:cs typeface="Arial" panose="020B0604020202020204" pitchFamily="34" charset="0"/>
              </a:rPr>
              <a:t>donner la possibilité à chacun de s’exprimer et d’agir sur son travail</a:t>
            </a:r>
            <a:r>
              <a:rPr lang="fr-FR" sz="1200" dirty="0" smtClean="0">
                <a:latin typeface="+mn-lt"/>
                <a:cs typeface="Arial" panose="020B0604020202020204" pitchFamily="34" charset="0"/>
              </a:rPr>
              <a:t>, apprendre à </a:t>
            </a:r>
            <a:r>
              <a:rPr lang="fr-FR" sz="1600" b="1" dirty="0" smtClean="0">
                <a:latin typeface="+mn-lt"/>
                <a:cs typeface="Arial" panose="020B0604020202020204" pitchFamily="34" charset="0"/>
              </a:rPr>
              <a:t>mieux fonctionner ensemble </a:t>
            </a:r>
            <a:r>
              <a:rPr lang="fr-FR" sz="1200" dirty="0" smtClean="0">
                <a:latin typeface="+mn-lt"/>
                <a:cs typeface="Arial" panose="020B0604020202020204" pitchFamily="34" charset="0"/>
              </a:rPr>
              <a:t>et permettre à tous </a:t>
            </a:r>
            <a:r>
              <a:rPr lang="fr-FR" sz="1600" b="1" dirty="0" smtClean="0">
                <a:latin typeface="+mn-lt"/>
                <a:cs typeface="Arial" panose="020B0604020202020204" pitchFamily="34" charset="0"/>
              </a:rPr>
              <a:t>de participer aux évolutions de l’organisation du travail pour anticiper le travail de demain</a:t>
            </a:r>
            <a:r>
              <a:rPr lang="fr-FR" sz="1600" dirty="0" smtClean="0">
                <a:latin typeface="+mn-lt"/>
                <a:cs typeface="Arial" panose="020B0604020202020204" pitchFamily="34" charset="0"/>
              </a:rPr>
              <a:t>. </a:t>
            </a:r>
            <a:r>
              <a:rPr lang="fr-FR" sz="1200" dirty="0" smtClean="0">
                <a:latin typeface="+mn-lt"/>
                <a:cs typeface="Arial" panose="020B0604020202020204" pitchFamily="34" charset="0"/>
              </a:rPr>
              <a:t/>
            </a:r>
            <a:br>
              <a:rPr lang="fr-FR" sz="1200" dirty="0" smtClean="0">
                <a:latin typeface="+mn-lt"/>
                <a:cs typeface="Arial" panose="020B0604020202020204" pitchFamily="34" charset="0"/>
              </a:rPr>
            </a:br>
            <a:r>
              <a:rPr lang="fr-FR" sz="1200" b="1" dirty="0" smtClean="0">
                <a:latin typeface="+mn-lt"/>
              </a:rPr>
              <a:t/>
            </a:r>
            <a:br>
              <a:rPr lang="fr-FR" sz="1200" b="1" dirty="0" smtClean="0">
                <a:latin typeface="+mn-lt"/>
              </a:rPr>
            </a:br>
            <a:r>
              <a:rPr lang="fr-FR" sz="1600" b="1" dirty="0" smtClean="0"/>
              <a:t/>
            </a:r>
            <a:br>
              <a:rPr lang="fr-FR" sz="1600" b="1" dirty="0" smtClean="0"/>
            </a:br>
            <a:r>
              <a:rPr lang="fr-FR" sz="1600" b="1" dirty="0" smtClean="0"/>
              <a:t/>
            </a:r>
            <a:br>
              <a:rPr lang="fr-FR" sz="1600" b="1" dirty="0" smtClean="0"/>
            </a:br>
            <a:r>
              <a:rPr lang="fr-FR" sz="1600" b="1" dirty="0" smtClean="0"/>
              <a:t/>
            </a:r>
            <a:br>
              <a:rPr lang="fr-FR" sz="1600" b="1" dirty="0" smtClean="0"/>
            </a:br>
            <a:r>
              <a:rPr lang="fr-FR" sz="1600" b="1" dirty="0" smtClean="0"/>
              <a:t/>
            </a:r>
            <a:br>
              <a:rPr lang="fr-FR" sz="1600" b="1" dirty="0" smtClean="0"/>
            </a:br>
            <a:endParaRPr lang="fr-FR" sz="1600" b="1" dirty="0"/>
          </a:p>
        </p:txBody>
      </p:sp>
      <p:sp>
        <p:nvSpPr>
          <p:cNvPr id="3" name="Sous-titre 2"/>
          <p:cNvSpPr>
            <a:spLocks noGrp="1"/>
          </p:cNvSpPr>
          <p:nvPr>
            <p:ph type="subTitle" idx="1"/>
          </p:nvPr>
        </p:nvSpPr>
        <p:spPr>
          <a:xfrm>
            <a:off x="141371" y="4822528"/>
            <a:ext cx="6424862" cy="4272474"/>
          </a:xfrm>
        </p:spPr>
        <p:txBody>
          <a:bodyPr anchor="ctr">
            <a:noAutofit/>
          </a:bodyPr>
          <a:lstStyle/>
          <a:p>
            <a:pPr algn="l"/>
            <a:endParaRPr lang="fr-FR" sz="1600" b="1" dirty="0" smtClean="0">
              <a:solidFill>
                <a:schemeClr val="accent1">
                  <a:lumMod val="75000"/>
                </a:schemeClr>
              </a:solidFill>
              <a:effectLst>
                <a:outerShdw blurRad="38100" dist="38100" dir="2700000" algn="tl">
                  <a:srgbClr val="000000">
                    <a:alpha val="43137"/>
                  </a:srgbClr>
                </a:outerShdw>
              </a:effectLst>
              <a:latin typeface="+mj-lt"/>
              <a:ea typeface="+mj-ea"/>
              <a:cs typeface="+mj-cs"/>
            </a:endParaRPr>
          </a:p>
          <a:p>
            <a:pPr algn="l"/>
            <a:endParaRPr lang="fr-FR" sz="1600" b="1" dirty="0" smtClean="0">
              <a:solidFill>
                <a:schemeClr val="accent1">
                  <a:lumMod val="75000"/>
                </a:schemeClr>
              </a:solidFill>
              <a:effectLst>
                <a:outerShdw blurRad="38100" dist="38100" dir="2700000" algn="tl">
                  <a:srgbClr val="000000">
                    <a:alpha val="43137"/>
                  </a:srgbClr>
                </a:outerShdw>
              </a:effectLst>
              <a:ea typeface="+mj-ea"/>
              <a:cs typeface="+mj-cs"/>
            </a:endParaRPr>
          </a:p>
          <a:p>
            <a:pPr algn="l"/>
            <a:endParaRPr lang="fr-FR" sz="1600" b="1" dirty="0">
              <a:solidFill>
                <a:schemeClr val="accent1">
                  <a:lumMod val="75000"/>
                </a:schemeClr>
              </a:solidFill>
              <a:effectLst>
                <a:outerShdw blurRad="38100" dist="38100" dir="2700000" algn="tl">
                  <a:srgbClr val="000000">
                    <a:alpha val="43137"/>
                  </a:srgbClr>
                </a:outerShdw>
              </a:effectLst>
              <a:ea typeface="+mj-ea"/>
              <a:cs typeface="+mj-cs"/>
            </a:endParaRPr>
          </a:p>
          <a:p>
            <a:pPr algn="l"/>
            <a:endParaRPr lang="fr-FR" sz="1600" b="1" dirty="0" smtClean="0">
              <a:solidFill>
                <a:schemeClr val="accent1">
                  <a:lumMod val="75000"/>
                </a:schemeClr>
              </a:solidFill>
              <a:effectLst>
                <a:outerShdw blurRad="38100" dist="38100" dir="2700000" algn="tl">
                  <a:srgbClr val="000000">
                    <a:alpha val="43137"/>
                  </a:srgbClr>
                </a:outerShdw>
              </a:effectLst>
              <a:ea typeface="+mj-ea"/>
              <a:cs typeface="+mj-cs"/>
            </a:endParaRPr>
          </a:p>
          <a:p>
            <a:pPr algn="l"/>
            <a:r>
              <a:rPr lang="fr-FR" sz="1600" b="1" dirty="0" smtClean="0">
                <a:solidFill>
                  <a:schemeClr val="accent1">
                    <a:lumMod val="75000"/>
                  </a:schemeClr>
                </a:solidFill>
                <a:effectLst>
                  <a:outerShdw blurRad="38100" dist="38100" dir="2700000" algn="tl">
                    <a:srgbClr val="000000">
                      <a:alpha val="43137"/>
                    </a:srgbClr>
                  </a:outerShdw>
                </a:effectLst>
                <a:ea typeface="+mj-ea"/>
                <a:cs typeface="+mj-cs"/>
              </a:rPr>
              <a:t>LA QVCT</a:t>
            </a:r>
            <a:r>
              <a:rPr lang="fr-FR" sz="1600" b="1" dirty="0">
                <a:solidFill>
                  <a:schemeClr val="accent1">
                    <a:lumMod val="75000"/>
                  </a:schemeClr>
                </a:solidFill>
                <a:effectLst>
                  <a:outerShdw blurRad="38100" dist="38100" dir="2700000" algn="tl">
                    <a:srgbClr val="000000">
                      <a:alpha val="43137"/>
                    </a:srgbClr>
                  </a:outerShdw>
                </a:effectLst>
                <a:ea typeface="+mj-ea"/>
                <a:cs typeface="+mj-cs"/>
              </a:rPr>
              <a:t>, pourquoi ? </a:t>
            </a:r>
            <a:endParaRPr lang="fr-FR" sz="1600" b="1" dirty="0" smtClean="0">
              <a:solidFill>
                <a:schemeClr val="accent1">
                  <a:lumMod val="75000"/>
                </a:schemeClr>
              </a:solidFill>
              <a:effectLst>
                <a:outerShdw blurRad="38100" dist="38100" dir="2700000" algn="tl">
                  <a:srgbClr val="000000">
                    <a:alpha val="43137"/>
                  </a:srgbClr>
                </a:outerShdw>
              </a:effectLst>
              <a:ea typeface="+mj-ea"/>
              <a:cs typeface="+mj-cs"/>
            </a:endParaRPr>
          </a:p>
          <a:p>
            <a:pPr algn="l">
              <a:lnSpc>
                <a:spcPct val="100000"/>
              </a:lnSpc>
            </a:pPr>
            <a:r>
              <a:rPr lang="fr-FR" sz="1100" dirty="0" smtClean="0">
                <a:cs typeface="Arial" panose="020B0604020202020204" pitchFamily="34" charset="0"/>
              </a:rPr>
              <a:t>Les </a:t>
            </a:r>
            <a:r>
              <a:rPr lang="fr-FR" sz="1100" dirty="0">
                <a:cs typeface="Arial" panose="020B0604020202020204" pitchFamily="34" charset="0"/>
              </a:rPr>
              <a:t>bénéfices d’une démarche de QVCT sont multiples, </a:t>
            </a:r>
            <a:r>
              <a:rPr lang="fr-FR" sz="1100" dirty="0" smtClean="0">
                <a:cs typeface="Arial" panose="020B0604020202020204" pitchFamily="34" charset="0"/>
              </a:rPr>
              <a:t>tant </a:t>
            </a:r>
            <a:r>
              <a:rPr lang="fr-FR" sz="1400" b="1" dirty="0">
                <a:cs typeface="Arial" panose="020B0604020202020204" pitchFamily="34" charset="0"/>
              </a:rPr>
              <a:t>pour les entreprises</a:t>
            </a:r>
            <a:r>
              <a:rPr lang="fr-FR" sz="1100" b="1" dirty="0">
                <a:cs typeface="Arial" panose="020B0604020202020204" pitchFamily="34" charset="0"/>
              </a:rPr>
              <a:t> </a:t>
            </a:r>
            <a:r>
              <a:rPr lang="fr-FR" sz="1100" dirty="0">
                <a:cs typeface="Arial" panose="020B0604020202020204" pitchFamily="34" charset="0"/>
              </a:rPr>
              <a:t>que </a:t>
            </a:r>
            <a:r>
              <a:rPr lang="fr-FR" sz="1400" b="1" dirty="0">
                <a:cs typeface="Arial" panose="020B0604020202020204" pitchFamily="34" charset="0"/>
              </a:rPr>
              <a:t>pour leurs salariés</a:t>
            </a:r>
            <a:r>
              <a:rPr lang="fr-FR" sz="1100" dirty="0">
                <a:cs typeface="Arial" panose="020B0604020202020204" pitchFamily="34" charset="0"/>
              </a:rPr>
              <a:t>. </a:t>
            </a:r>
            <a:endParaRPr lang="fr-FR" sz="1100" dirty="0" smtClean="0">
              <a:cs typeface="Arial" panose="020B0604020202020204" pitchFamily="34" charset="0"/>
            </a:endParaRPr>
          </a:p>
          <a:p>
            <a:pPr algn="l">
              <a:lnSpc>
                <a:spcPct val="100000"/>
              </a:lnSpc>
            </a:pPr>
            <a:r>
              <a:rPr lang="fr-FR" sz="1100" dirty="0" smtClean="0">
                <a:cs typeface="Arial" panose="020B0604020202020204" pitchFamily="34" charset="0"/>
              </a:rPr>
              <a:t>En </a:t>
            </a:r>
            <a:r>
              <a:rPr lang="fr-FR" sz="1100" dirty="0">
                <a:cs typeface="Arial" panose="020B0604020202020204" pitchFamily="34" charset="0"/>
              </a:rPr>
              <a:t>agissant de manière concrète sur le travail et en associant les travailleurs à </a:t>
            </a:r>
            <a:r>
              <a:rPr lang="fr-FR" sz="1100" dirty="0" smtClean="0">
                <a:cs typeface="Arial" panose="020B0604020202020204" pitchFamily="34" charset="0"/>
              </a:rPr>
              <a:t>la </a:t>
            </a:r>
            <a:r>
              <a:rPr lang="fr-FR" sz="1100" dirty="0">
                <a:cs typeface="Arial" panose="020B0604020202020204" pitchFamily="34" charset="0"/>
              </a:rPr>
              <a:t>détermination de leurs conditions de travail, la QVCT :</a:t>
            </a:r>
            <a:r>
              <a:rPr lang="fr-FR" sz="1200" dirty="0">
                <a:cs typeface="Arial" panose="020B0604020202020204" pitchFamily="34" charset="0"/>
              </a:rPr>
              <a:t> </a:t>
            </a:r>
            <a:endParaRPr lang="fr-FR" sz="1200" dirty="0" smtClean="0">
              <a:cs typeface="Arial" panose="020B0604020202020204" pitchFamily="34" charset="0"/>
            </a:endParaRPr>
          </a:p>
          <a:p>
            <a:pPr algn="l">
              <a:lnSpc>
                <a:spcPct val="100000"/>
              </a:lnSpc>
            </a:pPr>
            <a:r>
              <a:rPr lang="fr-FR" sz="1200" dirty="0" smtClean="0">
                <a:cs typeface="Arial" panose="020B0604020202020204" pitchFamily="34" charset="0"/>
              </a:rPr>
              <a:t>  </a:t>
            </a:r>
            <a:endParaRPr lang="fr-FR" sz="1200" dirty="0">
              <a:cs typeface="Arial" panose="020B0604020202020204" pitchFamily="34" charset="0"/>
            </a:endParaRPr>
          </a:p>
          <a:p>
            <a:pPr lvl="0" algn="l">
              <a:lnSpc>
                <a:spcPct val="100000"/>
              </a:lnSpc>
              <a:spcBef>
                <a:spcPts val="0"/>
              </a:spcBef>
            </a:pPr>
            <a:r>
              <a:rPr lang="fr-FR" sz="1100" dirty="0" smtClean="0">
                <a:cs typeface="Arial" panose="020B0604020202020204" pitchFamily="34" charset="0"/>
                <a:sym typeface="Wingdings 2" panose="05020102010507070707" pitchFamily="18" charset="2"/>
              </a:rPr>
              <a:t>                              </a:t>
            </a:r>
            <a:r>
              <a:rPr lang="fr-FR" sz="1100" dirty="0">
                <a:cs typeface="Arial" panose="020B0604020202020204" pitchFamily="34" charset="0"/>
              </a:rPr>
              <a:t>offre des réponses concrètes </a:t>
            </a:r>
            <a:r>
              <a:rPr lang="fr-FR" sz="1400" b="1" dirty="0">
                <a:cs typeface="Arial" panose="020B0604020202020204" pitchFamily="34" charset="0"/>
              </a:rPr>
              <a:t>au besoin de sens du travail </a:t>
            </a:r>
            <a:r>
              <a:rPr lang="fr-FR" sz="1100" dirty="0" smtClean="0">
                <a:cs typeface="Arial" panose="020B0604020202020204" pitchFamily="34" charset="0"/>
              </a:rPr>
              <a:t>des salariés </a:t>
            </a:r>
            <a:r>
              <a:rPr lang="fr-FR" sz="1100" dirty="0">
                <a:cs typeface="Arial" panose="020B0604020202020204" pitchFamily="34" charset="0"/>
              </a:rPr>
              <a:t>et aux </a:t>
            </a:r>
            <a:r>
              <a:rPr lang="fr-FR" sz="1100" dirty="0" smtClean="0">
                <a:cs typeface="Arial" panose="020B0604020202020204" pitchFamily="34" charset="0"/>
              </a:rPr>
              <a:t>	  	           nouvelles aspirations </a:t>
            </a:r>
            <a:r>
              <a:rPr lang="fr-FR" sz="1100" dirty="0">
                <a:cs typeface="Arial" panose="020B0604020202020204" pitchFamily="34" charset="0"/>
              </a:rPr>
              <a:t>sociales à l’œuvre dans le monde du travail</a:t>
            </a:r>
          </a:p>
          <a:p>
            <a:pPr lvl="0" algn="l">
              <a:lnSpc>
                <a:spcPct val="100000"/>
              </a:lnSpc>
              <a:spcBef>
                <a:spcPts val="0"/>
              </a:spcBef>
            </a:pPr>
            <a:r>
              <a:rPr lang="fr-FR" sz="1100" dirty="0">
                <a:cs typeface="Arial" panose="020B0604020202020204" pitchFamily="34" charset="0"/>
              </a:rPr>
              <a:t>	            (conciliation vie personnelle-vie professionnelle, télétravail …)</a:t>
            </a:r>
          </a:p>
          <a:p>
            <a:pPr marL="1117614" lvl="1" indent="-304804" algn="l">
              <a:lnSpc>
                <a:spcPct val="100000"/>
              </a:lnSpc>
              <a:buFont typeface="Wingdings 2" panose="05020102010507070707" pitchFamily="18" charset="2"/>
              <a:buChar char="C"/>
            </a:pPr>
            <a:r>
              <a:rPr lang="fr-FR" sz="1100" dirty="0">
                <a:cs typeface="Arial" panose="020B0604020202020204" pitchFamily="34" charset="0"/>
              </a:rPr>
              <a:t>favorise </a:t>
            </a:r>
            <a:r>
              <a:rPr lang="fr-FR" sz="1400" b="1" dirty="0">
                <a:cs typeface="Arial" panose="020B0604020202020204" pitchFamily="34" charset="0"/>
              </a:rPr>
              <a:t>l’engagement et la motivation de tous </a:t>
            </a:r>
            <a:r>
              <a:rPr lang="fr-FR" sz="1100" dirty="0">
                <a:cs typeface="Arial" panose="020B0604020202020204" pitchFamily="34" charset="0"/>
              </a:rPr>
              <a:t>au travail </a:t>
            </a:r>
          </a:p>
          <a:p>
            <a:pPr marL="1117614" lvl="1" indent="-304804" algn="l">
              <a:lnSpc>
                <a:spcPct val="100000"/>
              </a:lnSpc>
              <a:buFont typeface="Wingdings 2" panose="05020102010507070707" pitchFamily="18" charset="2"/>
              <a:buChar char="C"/>
            </a:pPr>
            <a:r>
              <a:rPr lang="fr-FR" sz="1100" dirty="0">
                <a:cs typeface="Arial" panose="020B0604020202020204" pitchFamily="34" charset="0"/>
              </a:rPr>
              <a:t>permet de contribuer à </a:t>
            </a:r>
            <a:r>
              <a:rPr lang="fr-FR" sz="1400" b="1" dirty="0">
                <a:cs typeface="Arial" panose="020B0604020202020204" pitchFamily="34" charset="0"/>
              </a:rPr>
              <a:t>prévenir les risques professionnels</a:t>
            </a:r>
            <a:r>
              <a:rPr lang="fr-FR" sz="1100" dirty="0">
                <a:cs typeface="Arial" panose="020B0604020202020204" pitchFamily="34" charset="0"/>
              </a:rPr>
              <a:t>, à </a:t>
            </a:r>
            <a:r>
              <a:rPr lang="fr-FR" sz="1400" b="1" dirty="0">
                <a:cs typeface="Arial" panose="020B0604020202020204" pitchFamily="34" charset="0"/>
              </a:rPr>
              <a:t>favoriser la santé au travail </a:t>
            </a:r>
            <a:r>
              <a:rPr lang="fr-FR" sz="1100" dirty="0">
                <a:cs typeface="Arial" panose="020B0604020202020204" pitchFamily="34" charset="0"/>
              </a:rPr>
              <a:t>et </a:t>
            </a:r>
            <a:r>
              <a:rPr lang="fr-FR" sz="1400" b="1" dirty="0">
                <a:cs typeface="Arial" panose="020B0604020202020204" pitchFamily="34" charset="0"/>
              </a:rPr>
              <a:t>à prévenir l’usure professionnelle</a:t>
            </a:r>
          </a:p>
          <a:p>
            <a:pPr lvl="0" algn="l">
              <a:lnSpc>
                <a:spcPct val="100000"/>
              </a:lnSpc>
            </a:pPr>
            <a:r>
              <a:rPr lang="fr-FR" sz="1100" dirty="0" smtClean="0">
                <a:cs typeface="Arial" panose="020B0604020202020204" pitchFamily="34" charset="0"/>
                <a:sym typeface="Wingdings 2" panose="05020102010507070707" pitchFamily="18" charset="2"/>
              </a:rPr>
              <a:t>               </a:t>
            </a:r>
            <a:r>
              <a:rPr lang="fr-FR" sz="1100" dirty="0">
                <a:cs typeface="Arial" panose="020B0604020202020204" pitchFamily="34" charset="0"/>
                <a:sym typeface="Wingdings 2" panose="05020102010507070707" pitchFamily="18" charset="2"/>
              </a:rPr>
              <a:t> </a:t>
            </a:r>
            <a:r>
              <a:rPr lang="fr-FR" sz="1100" dirty="0" smtClean="0">
                <a:cs typeface="Arial" panose="020B0604020202020204" pitchFamily="34" charset="0"/>
                <a:sym typeface="Wingdings 2" panose="05020102010507070707" pitchFamily="18" charset="2"/>
              </a:rPr>
              <a:t>              </a:t>
            </a:r>
            <a:r>
              <a:rPr lang="fr-FR" sz="1100" dirty="0">
                <a:cs typeface="Arial" panose="020B0604020202020204" pitchFamily="34" charset="0"/>
              </a:rPr>
              <a:t>peut être mobilisée pour </a:t>
            </a:r>
            <a:r>
              <a:rPr lang="fr-FR" sz="1400" b="1" dirty="0">
                <a:cs typeface="Arial" panose="020B0604020202020204" pitchFamily="34" charset="0"/>
              </a:rPr>
              <a:t>accompagner la transformation des organisations</a:t>
            </a:r>
          </a:p>
          <a:p>
            <a:pPr lvl="0" algn="l">
              <a:lnSpc>
                <a:spcPct val="100000"/>
              </a:lnSpc>
            </a:pPr>
            <a:r>
              <a:rPr lang="fr-FR" sz="1100" dirty="0" smtClean="0">
                <a:cs typeface="Arial" panose="020B0604020202020204" pitchFamily="34" charset="0"/>
                <a:sym typeface="Wingdings 2" panose="05020102010507070707" pitchFamily="18" charset="2"/>
              </a:rPr>
              <a:t>                             </a:t>
            </a:r>
            <a:r>
              <a:rPr lang="fr-FR" sz="1100" dirty="0">
                <a:cs typeface="Arial" panose="020B0604020202020204" pitchFamily="34" charset="0"/>
                <a:sym typeface="Wingdings 2" panose="05020102010507070707" pitchFamily="18" charset="2"/>
              </a:rPr>
              <a:t>p</a:t>
            </a:r>
            <a:r>
              <a:rPr lang="fr-FR" sz="1100" dirty="0">
                <a:cs typeface="Arial" panose="020B0604020202020204" pitchFamily="34" charset="0"/>
              </a:rPr>
              <a:t>ermet aux entreprises de </a:t>
            </a:r>
            <a:r>
              <a:rPr lang="fr-FR" sz="1400" b="1" dirty="0">
                <a:cs typeface="Arial" panose="020B0604020202020204" pitchFamily="34" charset="0"/>
              </a:rPr>
              <a:t>renforcer leur marque employeur </a:t>
            </a:r>
            <a:r>
              <a:rPr lang="fr-FR" sz="1100" dirty="0">
                <a:cs typeface="Arial" panose="020B0604020202020204" pitchFamily="34" charset="0"/>
              </a:rPr>
              <a:t>dans une </a:t>
            </a:r>
            <a:r>
              <a:rPr lang="fr-FR" sz="1100" dirty="0" smtClean="0">
                <a:cs typeface="Arial" panose="020B0604020202020204" pitchFamily="34" charset="0"/>
              </a:rPr>
              <a:t>logique </a:t>
            </a:r>
            <a:r>
              <a:rPr lang="fr-FR" sz="1100" dirty="0">
                <a:cs typeface="Arial" panose="020B0604020202020204" pitchFamily="34" charset="0"/>
              </a:rPr>
              <a:t>de </a:t>
            </a:r>
            <a:r>
              <a:rPr lang="fr-FR" sz="1100" dirty="0" smtClean="0">
                <a:cs typeface="Arial" panose="020B0604020202020204" pitchFamily="34" charset="0"/>
              </a:rPr>
              <a:t>                   	            </a:t>
            </a:r>
            <a:r>
              <a:rPr lang="fr-FR" sz="1400" b="1" dirty="0">
                <a:cs typeface="Arial" panose="020B0604020202020204" pitchFamily="34" charset="0"/>
              </a:rPr>
              <a:t>réduction des difficultés de recrutement </a:t>
            </a:r>
            <a:r>
              <a:rPr lang="fr-FR" sz="1100" dirty="0">
                <a:cs typeface="Arial" panose="020B0604020202020204" pitchFamily="34" charset="0"/>
              </a:rPr>
              <a:t>et </a:t>
            </a:r>
            <a:r>
              <a:rPr lang="fr-FR" sz="1400" b="1" dirty="0">
                <a:cs typeface="Arial" panose="020B0604020202020204" pitchFamily="34" charset="0"/>
              </a:rPr>
              <a:t>de fidélisation des salariés</a:t>
            </a:r>
            <a:r>
              <a:rPr lang="fr-FR" sz="1100" dirty="0">
                <a:cs typeface="Arial" panose="020B0604020202020204" pitchFamily="34" charset="0"/>
              </a:rPr>
              <a:t>. </a:t>
            </a:r>
          </a:p>
          <a:p>
            <a:pPr algn="l">
              <a:lnSpc>
                <a:spcPct val="100000"/>
              </a:lnSpc>
            </a:pPr>
            <a:r>
              <a:rPr lang="fr-FR" sz="1200" dirty="0" smtClean="0"/>
              <a:t>   </a:t>
            </a:r>
            <a:endParaRPr lang="fr-FR" sz="12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0507" y="1623709"/>
            <a:ext cx="1293395" cy="1293395"/>
          </a:xfrm>
          <a:prstGeom prst="rect">
            <a:avLst/>
          </a:prstGeom>
        </p:spPr>
      </p:pic>
      <p:pic>
        <p:nvPicPr>
          <p:cNvPr id="5" name="Image 4"/>
          <p:cNvPicPr>
            <a:picLocks noChangeAspect="1"/>
          </p:cNvPicPr>
          <p:nvPr/>
        </p:nvPicPr>
        <p:blipFill>
          <a:blip r:embed="rId3"/>
          <a:stretch>
            <a:fillRect/>
          </a:stretch>
        </p:blipFill>
        <p:spPr>
          <a:xfrm>
            <a:off x="123323" y="0"/>
            <a:ext cx="1543050" cy="1209675"/>
          </a:xfrm>
          <a:prstGeom prst="rect">
            <a:avLst/>
          </a:prstGeom>
        </p:spPr>
      </p:pic>
    </p:spTree>
    <p:extLst>
      <p:ext uri="{BB962C8B-B14F-4D97-AF65-F5344CB8AC3E}">
        <p14:creationId xmlns:p14="http://schemas.microsoft.com/office/powerpoint/2010/main" val="332391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normAutofit/>
          </a:bodyPr>
          <a:lstStyle/>
          <a:p>
            <a:pPr>
              <a:lnSpc>
                <a:spcPct val="100000"/>
              </a:lnSpc>
            </a:pPr>
            <a:r>
              <a:rPr lang="fr-FR" sz="1800" b="1" dirty="0"/>
              <a:t/>
            </a:r>
            <a:br>
              <a:rPr lang="fr-FR" sz="1800" b="1" dirty="0"/>
            </a:br>
            <a:r>
              <a:rPr lang="fr-FR" sz="1800" b="1" dirty="0"/>
              <a:t/>
            </a:r>
            <a:br>
              <a:rPr lang="fr-FR" sz="1800" b="1" dirty="0"/>
            </a:br>
            <a:endParaRPr lang="fr-FR" sz="1800" dirty="0"/>
          </a:p>
        </p:txBody>
      </p:sp>
      <p:sp>
        <p:nvSpPr>
          <p:cNvPr id="3" name="Espace réservé du contenu 2"/>
          <p:cNvSpPr>
            <a:spLocks noGrp="1"/>
          </p:cNvSpPr>
          <p:nvPr>
            <p:ph idx="1"/>
          </p:nvPr>
        </p:nvSpPr>
        <p:spPr>
          <a:xfrm>
            <a:off x="197769" y="286773"/>
            <a:ext cx="6462462" cy="7112648"/>
          </a:xfrm>
        </p:spPr>
        <p:txBody>
          <a:bodyPr>
            <a:normAutofit fontScale="25000" lnSpcReduction="20000"/>
          </a:bodyPr>
          <a:lstStyle/>
          <a:p>
            <a:pPr marL="0" indent="0">
              <a:lnSpc>
                <a:spcPct val="170000"/>
              </a:lnSpc>
              <a:buNone/>
            </a:pPr>
            <a:r>
              <a:rPr lang="fr-FR" sz="6400" b="1" dirty="0">
                <a:solidFill>
                  <a:schemeClr val="accent1">
                    <a:lumMod val="75000"/>
                  </a:schemeClr>
                </a:solidFill>
                <a:effectLst>
                  <a:outerShdw blurRad="38100" dist="38100" dir="2700000" algn="tl">
                    <a:srgbClr val="000000">
                      <a:alpha val="43137"/>
                    </a:srgbClr>
                  </a:outerShdw>
                </a:effectLst>
                <a:ea typeface="+mj-ea"/>
                <a:cs typeface="+mj-cs"/>
              </a:rPr>
              <a:t>La QVCT en </a:t>
            </a:r>
            <a:r>
              <a:rPr lang="fr-FR" sz="6400" b="1" dirty="0" smtClean="0">
                <a:solidFill>
                  <a:schemeClr val="accent1">
                    <a:lumMod val="75000"/>
                  </a:schemeClr>
                </a:solidFill>
                <a:effectLst>
                  <a:outerShdw blurRad="38100" dist="38100" dir="2700000" algn="tl">
                    <a:srgbClr val="000000">
                      <a:alpha val="43137"/>
                    </a:srgbClr>
                  </a:outerShdw>
                </a:effectLst>
                <a:ea typeface="+mj-ea"/>
                <a:cs typeface="+mj-cs"/>
              </a:rPr>
              <a:t>pratique</a:t>
            </a:r>
          </a:p>
          <a:p>
            <a:pPr marL="0" indent="0">
              <a:lnSpc>
                <a:spcPct val="120000"/>
              </a:lnSpc>
              <a:spcBef>
                <a:spcPts val="0"/>
              </a:spcBef>
              <a:buNone/>
            </a:pPr>
            <a:endParaRPr lang="fr-FR" sz="4400" dirty="0" smtClean="0">
              <a:ea typeface="+mj-ea"/>
              <a:cs typeface="Arial" panose="020B0604020202020204" pitchFamily="34" charset="0"/>
            </a:endParaRPr>
          </a:p>
          <a:p>
            <a:pPr marL="0" indent="0">
              <a:lnSpc>
                <a:spcPct val="120000"/>
              </a:lnSpc>
              <a:spcBef>
                <a:spcPts val="0"/>
              </a:spcBef>
              <a:buNone/>
            </a:pPr>
            <a:r>
              <a:rPr lang="fr-FR" sz="4400" dirty="0" smtClean="0">
                <a:ea typeface="+mj-ea"/>
                <a:cs typeface="Arial" panose="020B0604020202020204" pitchFamily="34" charset="0"/>
              </a:rPr>
              <a:t>La </a:t>
            </a:r>
            <a:r>
              <a:rPr lang="fr-FR" sz="4400" dirty="0">
                <a:ea typeface="+mj-ea"/>
                <a:cs typeface="Arial" panose="020B0604020202020204" pitchFamily="34" charset="0"/>
              </a:rPr>
              <a:t>QVCT n’est pas une démarche réservée aux seules grandes entreprises, mais peut au contraire être mise en œuvre </a:t>
            </a:r>
            <a:r>
              <a:rPr lang="fr-FR" sz="5600" b="1" dirty="0">
                <a:ea typeface="+mj-ea"/>
                <a:cs typeface="Arial" panose="020B0604020202020204" pitchFamily="34" charset="0"/>
              </a:rPr>
              <a:t>dans toutes les entreprises</a:t>
            </a:r>
            <a:r>
              <a:rPr lang="fr-FR" sz="4400" dirty="0">
                <a:ea typeface="+mj-ea"/>
                <a:cs typeface="Arial" panose="020B0604020202020204" pitchFamily="34" charset="0"/>
              </a:rPr>
              <a:t>, quelle que soit leur activité et leur effectif. </a:t>
            </a:r>
            <a:endParaRPr lang="fr-FR" sz="4400" dirty="0" smtClean="0">
              <a:ea typeface="+mj-ea"/>
              <a:cs typeface="Arial" panose="020B0604020202020204" pitchFamily="34" charset="0"/>
            </a:endParaRPr>
          </a:p>
          <a:p>
            <a:pPr marL="0" indent="0">
              <a:lnSpc>
                <a:spcPct val="120000"/>
              </a:lnSpc>
              <a:spcBef>
                <a:spcPts val="0"/>
              </a:spcBef>
              <a:buNone/>
            </a:pPr>
            <a:endParaRPr lang="fr-FR" sz="4400" dirty="0">
              <a:ea typeface="+mj-ea"/>
              <a:cs typeface="Arial" panose="020B0604020202020204" pitchFamily="34" charset="0"/>
            </a:endParaRPr>
          </a:p>
          <a:p>
            <a:pPr marL="0" indent="0">
              <a:lnSpc>
                <a:spcPct val="120000"/>
              </a:lnSpc>
              <a:spcBef>
                <a:spcPts val="0"/>
              </a:spcBef>
              <a:buNone/>
            </a:pPr>
            <a:r>
              <a:rPr lang="fr-FR" sz="4400" dirty="0" smtClean="0">
                <a:ea typeface="+mj-ea"/>
                <a:cs typeface="Arial" panose="020B0604020202020204" pitchFamily="34" charset="0"/>
              </a:rPr>
              <a:t>Il </a:t>
            </a:r>
            <a:r>
              <a:rPr lang="fr-FR" sz="4400" dirty="0">
                <a:ea typeface="+mj-ea"/>
                <a:cs typeface="Arial" panose="020B0604020202020204" pitchFamily="34" charset="0"/>
              </a:rPr>
              <a:t>est possible d’avancer en matière de QVTC « pas à pas » par des </a:t>
            </a:r>
            <a:r>
              <a:rPr lang="fr-FR" sz="5600" b="1" dirty="0">
                <a:ea typeface="+mj-ea"/>
                <a:cs typeface="Arial" panose="020B0604020202020204" pitchFamily="34" charset="0"/>
              </a:rPr>
              <a:t>actions concertées, modestes</a:t>
            </a:r>
            <a:r>
              <a:rPr lang="fr-FR" sz="5600" dirty="0">
                <a:ea typeface="+mj-ea"/>
                <a:cs typeface="Arial" panose="020B0604020202020204" pitchFamily="34" charset="0"/>
              </a:rPr>
              <a:t>. </a:t>
            </a:r>
            <a:endParaRPr lang="fr-FR" sz="5600" dirty="0" smtClean="0">
              <a:ea typeface="+mj-ea"/>
              <a:cs typeface="Arial" panose="020B0604020202020204" pitchFamily="34" charset="0"/>
            </a:endParaRPr>
          </a:p>
          <a:p>
            <a:pPr marL="0" indent="0">
              <a:lnSpc>
                <a:spcPct val="120000"/>
              </a:lnSpc>
              <a:spcBef>
                <a:spcPts val="0"/>
              </a:spcBef>
              <a:buNone/>
            </a:pPr>
            <a:endParaRPr lang="fr-FR" sz="4400" dirty="0">
              <a:ea typeface="+mj-ea"/>
              <a:cs typeface="Arial" panose="020B0604020202020204" pitchFamily="34" charset="0"/>
            </a:endParaRPr>
          </a:p>
          <a:p>
            <a:pPr marL="0" indent="0">
              <a:lnSpc>
                <a:spcPct val="120000"/>
              </a:lnSpc>
              <a:spcBef>
                <a:spcPts val="0"/>
              </a:spcBef>
              <a:buNone/>
            </a:pPr>
            <a:r>
              <a:rPr lang="fr-FR" sz="4400" dirty="0" smtClean="0">
                <a:ea typeface="+mj-ea"/>
                <a:cs typeface="Arial" panose="020B0604020202020204" pitchFamily="34" charset="0"/>
              </a:rPr>
              <a:t>L’évaluation </a:t>
            </a:r>
            <a:r>
              <a:rPr lang="fr-FR" sz="4400" dirty="0">
                <a:ea typeface="+mj-ea"/>
                <a:cs typeface="Arial" panose="020B0604020202020204" pitchFamily="34" charset="0"/>
              </a:rPr>
              <a:t>des actions menées, permet de progresser en fonction des moyens de l’entreprise. </a:t>
            </a:r>
            <a:endParaRPr lang="fr-FR" sz="4400" dirty="0" smtClean="0">
              <a:ea typeface="+mj-ea"/>
              <a:cs typeface="Arial" panose="020B0604020202020204" pitchFamily="34" charset="0"/>
            </a:endParaRPr>
          </a:p>
          <a:p>
            <a:pPr marL="0" indent="0">
              <a:lnSpc>
                <a:spcPct val="120000"/>
              </a:lnSpc>
              <a:spcBef>
                <a:spcPts val="0"/>
              </a:spcBef>
              <a:buNone/>
            </a:pPr>
            <a:endParaRPr lang="fr-FR" sz="4400" dirty="0">
              <a:ea typeface="+mj-ea"/>
              <a:cs typeface="Arial" panose="020B0604020202020204" pitchFamily="34" charset="0"/>
            </a:endParaRPr>
          </a:p>
          <a:p>
            <a:pPr marL="0" indent="0">
              <a:lnSpc>
                <a:spcPct val="120000"/>
              </a:lnSpc>
              <a:spcBef>
                <a:spcPts val="0"/>
              </a:spcBef>
              <a:buNone/>
            </a:pPr>
            <a:r>
              <a:rPr lang="fr-FR" sz="4400" dirty="0" smtClean="0">
                <a:ea typeface="+mj-ea"/>
                <a:cs typeface="Arial" panose="020B0604020202020204" pitchFamily="34" charset="0"/>
              </a:rPr>
              <a:t>L’important </a:t>
            </a:r>
            <a:r>
              <a:rPr lang="fr-FR" sz="4400" dirty="0">
                <a:ea typeface="+mj-ea"/>
                <a:cs typeface="Arial" panose="020B0604020202020204" pitchFamily="34" charset="0"/>
              </a:rPr>
              <a:t>est de s‘inscrire dans la démarche par un </a:t>
            </a:r>
            <a:r>
              <a:rPr lang="fr-FR" sz="5600" b="1" dirty="0">
                <a:ea typeface="+mj-ea"/>
                <a:cs typeface="Arial" panose="020B0604020202020204" pitchFamily="34" charset="0"/>
              </a:rPr>
              <a:t>engagement commun. </a:t>
            </a:r>
          </a:p>
          <a:p>
            <a:pPr marL="0" indent="0">
              <a:lnSpc>
                <a:spcPct val="120000"/>
              </a:lnSpc>
              <a:spcBef>
                <a:spcPts val="0"/>
              </a:spcBef>
              <a:buNone/>
            </a:pPr>
            <a:endParaRPr lang="fr-FR" sz="4400" dirty="0" smtClean="0">
              <a:ea typeface="+mj-ea"/>
              <a:cs typeface="Arial" panose="020B0604020202020204" pitchFamily="34" charset="0"/>
            </a:endParaRPr>
          </a:p>
          <a:p>
            <a:pPr marL="0" indent="0">
              <a:lnSpc>
                <a:spcPct val="120000"/>
              </a:lnSpc>
              <a:spcBef>
                <a:spcPts val="0"/>
              </a:spcBef>
              <a:buNone/>
            </a:pPr>
            <a:r>
              <a:rPr lang="fr-FR" sz="4400" dirty="0" smtClean="0">
                <a:ea typeface="+mj-ea"/>
                <a:cs typeface="Arial" panose="020B0604020202020204" pitchFamily="34" charset="0"/>
              </a:rPr>
              <a:t>En </a:t>
            </a:r>
            <a:r>
              <a:rPr lang="fr-FR" sz="4400" dirty="0">
                <a:ea typeface="+mj-ea"/>
                <a:cs typeface="Arial" panose="020B0604020202020204" pitchFamily="34" charset="0"/>
              </a:rPr>
              <a:t>pratique, la QVCT doit </a:t>
            </a:r>
            <a:r>
              <a:rPr lang="fr-FR" sz="5600" b="1" dirty="0">
                <a:ea typeface="+mj-ea"/>
                <a:cs typeface="Arial" panose="020B0604020202020204" pitchFamily="34" charset="0"/>
              </a:rPr>
              <a:t>favoriser l’expérimentation </a:t>
            </a:r>
            <a:r>
              <a:rPr lang="fr-FR" sz="4400" dirty="0">
                <a:ea typeface="+mj-ea"/>
                <a:cs typeface="Arial" panose="020B0604020202020204" pitchFamily="34" charset="0"/>
              </a:rPr>
              <a:t>et peut permettre de traiter des   thématiques très diverses : </a:t>
            </a:r>
          </a:p>
          <a:p>
            <a:pPr marL="0" lvl="0" indent="0">
              <a:lnSpc>
                <a:spcPct val="120000"/>
              </a:lnSpc>
              <a:spcBef>
                <a:spcPts val="0"/>
              </a:spcBef>
              <a:buNone/>
            </a:pPr>
            <a:r>
              <a:rPr lang="fr-FR" sz="4400" dirty="0">
                <a:ea typeface="+mj-ea"/>
                <a:cs typeface="Arial" panose="020B0604020202020204" pitchFamily="34" charset="0"/>
                <a:sym typeface="Webdings" panose="05030102010509060703" pitchFamily="18" charset="2"/>
              </a:rPr>
              <a:t>	l’</a:t>
            </a:r>
            <a:r>
              <a:rPr lang="fr-FR" sz="4400" dirty="0">
                <a:ea typeface="+mj-ea"/>
                <a:cs typeface="Arial" panose="020B0604020202020204" pitchFamily="34" charset="0"/>
              </a:rPr>
              <a:t>articulation entre vie privée et vie professionnelle ; </a:t>
            </a:r>
          </a:p>
          <a:p>
            <a:pPr marL="0" lvl="0" indent="0">
              <a:lnSpc>
                <a:spcPct val="120000"/>
              </a:lnSpc>
              <a:spcBef>
                <a:spcPts val="0"/>
              </a:spcBef>
              <a:buNone/>
            </a:pPr>
            <a:r>
              <a:rPr lang="fr-FR" sz="4400" dirty="0">
                <a:ea typeface="+mj-ea"/>
                <a:cs typeface="Arial" panose="020B0604020202020204" pitchFamily="34" charset="0"/>
                <a:sym typeface="Webdings" panose="05030102010509060703" pitchFamily="18" charset="2"/>
              </a:rPr>
              <a:t>	l’</a:t>
            </a:r>
            <a:r>
              <a:rPr lang="fr-FR" sz="4400" dirty="0">
                <a:ea typeface="+mj-ea"/>
                <a:cs typeface="Arial" panose="020B0604020202020204" pitchFamily="34" charset="0"/>
              </a:rPr>
              <a:t>environnement de travail, la prévention en santé et sécurité au travail, les facteurs de </a:t>
            </a:r>
            <a:r>
              <a:rPr lang="fr-FR" sz="4400" dirty="0" smtClean="0">
                <a:ea typeface="+mj-ea"/>
                <a:cs typeface="Arial" panose="020B0604020202020204" pitchFamily="34" charset="0"/>
              </a:rPr>
              <a:t>	pénibilité</a:t>
            </a:r>
            <a:r>
              <a:rPr lang="fr-FR" sz="4400" dirty="0">
                <a:ea typeface="+mj-ea"/>
                <a:cs typeface="Arial" panose="020B0604020202020204" pitchFamily="34" charset="0"/>
              </a:rPr>
              <a:t>,  les risques psycho-sociaux ;</a:t>
            </a:r>
          </a:p>
          <a:p>
            <a:pPr marL="0" lvl="0" indent="0">
              <a:lnSpc>
                <a:spcPct val="120000"/>
              </a:lnSpc>
              <a:spcBef>
                <a:spcPts val="0"/>
              </a:spcBef>
              <a:buNone/>
            </a:pPr>
            <a:r>
              <a:rPr lang="fr-FR" sz="4400" dirty="0">
                <a:ea typeface="+mj-ea"/>
                <a:cs typeface="Arial" panose="020B0604020202020204" pitchFamily="34" charset="0"/>
                <a:sym typeface="Webdings" panose="05030102010509060703" pitchFamily="18" charset="2"/>
              </a:rPr>
              <a:t>	l’</a:t>
            </a:r>
            <a:r>
              <a:rPr lang="fr-FR" sz="4400" dirty="0">
                <a:ea typeface="+mj-ea"/>
                <a:cs typeface="Arial" panose="020B0604020202020204" pitchFamily="34" charset="0"/>
              </a:rPr>
              <a:t>organisation et les modalités de travail (télétravail, organisations hybrides, aménagement du </a:t>
            </a:r>
            <a:r>
              <a:rPr lang="fr-FR" sz="4400" dirty="0" smtClean="0">
                <a:ea typeface="+mj-ea"/>
                <a:cs typeface="Arial" panose="020B0604020202020204" pitchFamily="34" charset="0"/>
              </a:rPr>
              <a:t>	temps </a:t>
            </a:r>
            <a:r>
              <a:rPr lang="fr-FR" sz="4400" dirty="0">
                <a:ea typeface="+mj-ea"/>
                <a:cs typeface="Arial" panose="020B0604020202020204" pitchFamily="34" charset="0"/>
              </a:rPr>
              <a:t>de travail, etc.) ;</a:t>
            </a:r>
          </a:p>
          <a:p>
            <a:pPr marL="0" lvl="0" indent="0">
              <a:lnSpc>
                <a:spcPct val="120000"/>
              </a:lnSpc>
              <a:spcBef>
                <a:spcPts val="0"/>
              </a:spcBef>
              <a:buNone/>
            </a:pPr>
            <a:r>
              <a:rPr lang="fr-FR" sz="4400" dirty="0">
                <a:ea typeface="+mj-ea"/>
                <a:cs typeface="Arial" panose="020B0604020202020204" pitchFamily="34" charset="0"/>
                <a:sym typeface="Webdings" panose="05030102010509060703" pitchFamily="18" charset="2"/>
              </a:rPr>
              <a:t>	le </a:t>
            </a:r>
            <a:r>
              <a:rPr lang="fr-FR" sz="4400" dirty="0">
                <a:ea typeface="+mj-ea"/>
                <a:cs typeface="Arial" panose="020B0604020202020204" pitchFamily="34" charset="0"/>
              </a:rPr>
              <a:t>droit à la déconnexion et la régulation des outils numériques de travail </a:t>
            </a:r>
          </a:p>
          <a:p>
            <a:pPr marL="0" lvl="0" indent="0">
              <a:lnSpc>
                <a:spcPct val="120000"/>
              </a:lnSpc>
              <a:spcBef>
                <a:spcPts val="0"/>
              </a:spcBef>
              <a:buNone/>
            </a:pPr>
            <a:r>
              <a:rPr lang="fr-FR" sz="4400" dirty="0">
                <a:ea typeface="+mj-ea"/>
                <a:cs typeface="Arial" panose="020B0604020202020204" pitchFamily="34" charset="0"/>
                <a:sym typeface="Webdings" panose="05030102010509060703" pitchFamily="18" charset="2"/>
              </a:rPr>
              <a:t>	l’</a:t>
            </a:r>
            <a:r>
              <a:rPr lang="fr-FR" sz="4400" dirty="0">
                <a:ea typeface="+mj-ea"/>
                <a:cs typeface="Arial" panose="020B0604020202020204" pitchFamily="34" charset="0"/>
              </a:rPr>
              <a:t>expression collective sur le travail (ex. : espaces de discussion) et participation des salariés aux </a:t>
            </a:r>
            <a:r>
              <a:rPr lang="fr-FR" sz="4400" dirty="0" smtClean="0">
                <a:ea typeface="+mj-ea"/>
                <a:cs typeface="Arial" panose="020B0604020202020204" pitchFamily="34" charset="0"/>
              </a:rPr>
              <a:t>	projets </a:t>
            </a:r>
            <a:r>
              <a:rPr lang="fr-FR" sz="4400" dirty="0">
                <a:ea typeface="+mj-ea"/>
                <a:cs typeface="Arial" panose="020B0604020202020204" pitchFamily="34" charset="0"/>
              </a:rPr>
              <a:t>de transformation ;</a:t>
            </a:r>
          </a:p>
          <a:p>
            <a:pPr marL="0" lvl="0" indent="0">
              <a:lnSpc>
                <a:spcPct val="120000"/>
              </a:lnSpc>
              <a:spcBef>
                <a:spcPts val="0"/>
              </a:spcBef>
              <a:buNone/>
            </a:pPr>
            <a:r>
              <a:rPr lang="fr-FR" sz="4400" dirty="0">
                <a:ea typeface="+mj-ea"/>
                <a:cs typeface="Arial" panose="020B0604020202020204" pitchFamily="34" charset="0"/>
                <a:sym typeface="Webdings" panose="05030102010509060703" pitchFamily="18" charset="2"/>
              </a:rPr>
              <a:t>	l’</a:t>
            </a:r>
            <a:r>
              <a:rPr lang="fr-FR" sz="4400" dirty="0">
                <a:ea typeface="+mj-ea"/>
                <a:cs typeface="Arial" panose="020B0604020202020204" pitchFamily="34" charset="0"/>
              </a:rPr>
              <a:t>intégration dans l’entreprise, le développement des compétences et les parcours </a:t>
            </a:r>
            <a:r>
              <a:rPr lang="fr-FR" sz="4400" dirty="0" smtClean="0">
                <a:ea typeface="+mj-ea"/>
                <a:cs typeface="Arial" panose="020B0604020202020204" pitchFamily="34" charset="0"/>
              </a:rPr>
              <a:t>	professionnels </a:t>
            </a:r>
            <a:endParaRPr lang="fr-FR" sz="4400" dirty="0">
              <a:ea typeface="+mj-ea"/>
              <a:cs typeface="Arial" panose="020B0604020202020204" pitchFamily="34" charset="0"/>
            </a:endParaRPr>
          </a:p>
          <a:p>
            <a:pPr marL="0" lvl="0" indent="0">
              <a:lnSpc>
                <a:spcPct val="120000"/>
              </a:lnSpc>
              <a:spcBef>
                <a:spcPts val="0"/>
              </a:spcBef>
              <a:buNone/>
            </a:pPr>
            <a:r>
              <a:rPr lang="fr-FR" sz="4400" dirty="0">
                <a:ea typeface="+mj-ea"/>
                <a:cs typeface="Arial" panose="020B0604020202020204" pitchFamily="34" charset="0"/>
                <a:sym typeface="Webdings" panose="05030102010509060703" pitchFamily="18" charset="2"/>
              </a:rPr>
              <a:t>	l’</a:t>
            </a:r>
            <a:r>
              <a:rPr lang="fr-FR" sz="4400" dirty="0">
                <a:ea typeface="+mj-ea"/>
                <a:cs typeface="Arial" panose="020B0604020202020204" pitchFamily="34" charset="0"/>
              </a:rPr>
              <a:t>égalité professionnelle femmes-hommes ;</a:t>
            </a:r>
          </a:p>
          <a:p>
            <a:pPr marL="0" lvl="0" indent="0">
              <a:lnSpc>
                <a:spcPct val="120000"/>
              </a:lnSpc>
              <a:spcBef>
                <a:spcPts val="0"/>
              </a:spcBef>
              <a:buNone/>
            </a:pPr>
            <a:r>
              <a:rPr lang="fr-FR" sz="4400" dirty="0">
                <a:ea typeface="+mj-ea"/>
                <a:cs typeface="Arial" panose="020B0604020202020204" pitchFamily="34" charset="0"/>
              </a:rPr>
              <a:t>	</a:t>
            </a:r>
            <a:r>
              <a:rPr lang="fr-FR" sz="4400" dirty="0">
                <a:ea typeface="+mj-ea"/>
                <a:cs typeface="Arial" panose="020B0604020202020204" pitchFamily="34" charset="0"/>
                <a:sym typeface="Webdings" panose="05030102010509060703" pitchFamily="18" charset="2"/>
              </a:rPr>
              <a:t>la </a:t>
            </a:r>
            <a:r>
              <a:rPr lang="fr-FR" sz="4400" dirty="0">
                <a:ea typeface="+mj-ea"/>
                <a:cs typeface="Arial" panose="020B0604020202020204" pitchFamily="34" charset="0"/>
              </a:rPr>
              <a:t>diversité et l’inclusion ;</a:t>
            </a:r>
          </a:p>
          <a:p>
            <a:pPr marL="0" lvl="0" indent="0">
              <a:lnSpc>
                <a:spcPct val="120000"/>
              </a:lnSpc>
              <a:spcBef>
                <a:spcPts val="0"/>
              </a:spcBef>
              <a:buNone/>
            </a:pPr>
            <a:r>
              <a:rPr lang="fr-FR" sz="4400" dirty="0">
                <a:ea typeface="+mj-ea"/>
                <a:cs typeface="Arial" panose="020B0604020202020204" pitchFamily="34" charset="0"/>
                <a:sym typeface="Webdings" panose="05030102010509060703" pitchFamily="18" charset="2"/>
              </a:rPr>
              <a:t>	l’e</a:t>
            </a:r>
            <a:r>
              <a:rPr lang="fr-FR" sz="4400" dirty="0">
                <a:ea typeface="+mj-ea"/>
                <a:cs typeface="Arial" panose="020B0604020202020204" pitchFamily="34" charset="0"/>
              </a:rPr>
              <a:t>ngagement citoyen, sociétal et environnemental (RSE).</a:t>
            </a:r>
          </a:p>
          <a:p>
            <a:pPr marL="0" lvl="0" indent="0">
              <a:lnSpc>
                <a:spcPct val="120000"/>
              </a:lnSpc>
              <a:buNone/>
            </a:pPr>
            <a:endParaRPr lang="fr-FR" sz="4400" dirty="0" smtClean="0">
              <a:cs typeface="Arial" panose="020B0604020202020204" pitchFamily="34" charset="0"/>
            </a:endParaRPr>
          </a:p>
          <a:p>
            <a:pPr marL="0" indent="0">
              <a:lnSpc>
                <a:spcPct val="170000"/>
              </a:lnSpc>
              <a:buNone/>
            </a:pPr>
            <a:r>
              <a:rPr lang="fr-FR" sz="6400" b="1" dirty="0" smtClean="0">
                <a:solidFill>
                  <a:schemeClr val="accent1">
                    <a:lumMod val="75000"/>
                  </a:schemeClr>
                </a:solidFill>
                <a:effectLst>
                  <a:outerShdw blurRad="38100" dist="38100" dir="2700000" algn="tl">
                    <a:srgbClr val="000000">
                      <a:alpha val="43137"/>
                    </a:srgbClr>
                  </a:outerShdw>
                </a:effectLst>
                <a:ea typeface="+mj-ea"/>
                <a:cs typeface="+mj-cs"/>
              </a:rPr>
              <a:t>Avec </a:t>
            </a:r>
            <a:r>
              <a:rPr lang="fr-FR" sz="6400" b="1" dirty="0">
                <a:solidFill>
                  <a:schemeClr val="accent1">
                    <a:lumMod val="75000"/>
                  </a:schemeClr>
                </a:solidFill>
                <a:effectLst>
                  <a:outerShdw blurRad="38100" dist="38100" dir="2700000" algn="tl">
                    <a:srgbClr val="000000">
                      <a:alpha val="43137"/>
                    </a:srgbClr>
                  </a:outerShdw>
                </a:effectLst>
                <a:ea typeface="+mj-ea"/>
                <a:cs typeface="+mj-cs"/>
              </a:rPr>
              <a:t>qui négocier un accord QVCT ? </a:t>
            </a:r>
            <a:endParaRPr lang="fr-FR" sz="6400" b="1" dirty="0" smtClean="0">
              <a:solidFill>
                <a:schemeClr val="accent1">
                  <a:lumMod val="75000"/>
                </a:schemeClr>
              </a:solidFill>
              <a:effectLst>
                <a:outerShdw blurRad="38100" dist="38100" dir="2700000" algn="tl">
                  <a:srgbClr val="000000">
                    <a:alpha val="43137"/>
                  </a:srgbClr>
                </a:outerShdw>
              </a:effectLst>
              <a:ea typeface="+mj-ea"/>
              <a:cs typeface="+mj-cs"/>
            </a:endParaRPr>
          </a:p>
          <a:p>
            <a:pPr marL="0" indent="0">
              <a:lnSpc>
                <a:spcPct val="120000"/>
              </a:lnSpc>
              <a:buNone/>
            </a:pPr>
            <a:r>
              <a:rPr lang="fr-FR" sz="4400" dirty="0" smtClean="0">
                <a:ea typeface="+mj-ea"/>
                <a:cs typeface="Arial" panose="020B0604020202020204" pitchFamily="34" charset="0"/>
              </a:rPr>
              <a:t>La </a:t>
            </a:r>
            <a:r>
              <a:rPr lang="fr-FR" sz="4400" dirty="0">
                <a:ea typeface="+mj-ea"/>
                <a:cs typeface="Arial" panose="020B0604020202020204" pitchFamily="34" charset="0"/>
              </a:rPr>
              <a:t>conclusion d’un </a:t>
            </a:r>
            <a:r>
              <a:rPr lang="fr-FR" sz="4400" dirty="0" smtClean="0">
                <a:ea typeface="+mj-ea"/>
                <a:cs typeface="Arial" panose="020B0604020202020204" pitchFamily="34" charset="0"/>
              </a:rPr>
              <a:t>accord d’entreprise </a:t>
            </a:r>
            <a:r>
              <a:rPr lang="fr-FR" sz="4400" dirty="0">
                <a:ea typeface="+mj-ea"/>
                <a:cs typeface="Arial" panose="020B0604020202020204" pitchFamily="34" charset="0"/>
              </a:rPr>
              <a:t>permet de </a:t>
            </a:r>
            <a:r>
              <a:rPr lang="fr-FR" sz="5600" b="1" dirty="0">
                <a:ea typeface="+mj-ea"/>
                <a:cs typeface="Arial" panose="020B0604020202020204" pitchFamily="34" charset="0"/>
              </a:rPr>
              <a:t>donner de la visibilité </a:t>
            </a:r>
            <a:r>
              <a:rPr lang="fr-FR" sz="4400" dirty="0">
                <a:ea typeface="+mj-ea"/>
                <a:cs typeface="Arial" panose="020B0604020202020204" pitchFamily="34" charset="0"/>
              </a:rPr>
              <a:t>sur la démarche entreprise, ses objectifs et </a:t>
            </a:r>
            <a:r>
              <a:rPr lang="fr-FR" sz="4400" dirty="0" smtClean="0">
                <a:ea typeface="+mj-ea"/>
                <a:cs typeface="Arial" panose="020B0604020202020204" pitchFamily="34" charset="0"/>
              </a:rPr>
              <a:t>les </a:t>
            </a:r>
            <a:r>
              <a:rPr lang="fr-FR" sz="4400" dirty="0">
                <a:ea typeface="+mj-ea"/>
                <a:cs typeface="Arial" panose="020B0604020202020204" pitchFamily="34" charset="0"/>
              </a:rPr>
              <a:t>actions concrètes engagées au titre de la QVCT</a:t>
            </a:r>
          </a:p>
          <a:p>
            <a:pPr marL="0" indent="0">
              <a:lnSpc>
                <a:spcPct val="120000"/>
              </a:lnSpc>
              <a:buNone/>
            </a:pPr>
            <a:r>
              <a:rPr lang="fr-FR" sz="4400" dirty="0">
                <a:ea typeface="+mj-ea"/>
                <a:cs typeface="Arial" panose="020B0604020202020204" pitchFamily="34" charset="0"/>
              </a:rPr>
              <a:t>L’accord se négocie avec les délégués syndicaux. </a:t>
            </a:r>
            <a:endParaRPr lang="fr-FR" sz="4400" dirty="0" smtClean="0">
              <a:ea typeface="+mj-ea"/>
              <a:cs typeface="Arial" panose="020B0604020202020204" pitchFamily="34" charset="0"/>
            </a:endParaRPr>
          </a:p>
          <a:p>
            <a:pPr marL="0" indent="0">
              <a:lnSpc>
                <a:spcPct val="120000"/>
              </a:lnSpc>
              <a:buNone/>
            </a:pPr>
            <a:r>
              <a:rPr lang="fr-FR" sz="4400" dirty="0" smtClean="0">
                <a:ea typeface="+mj-ea"/>
                <a:cs typeface="Arial" panose="020B0604020202020204" pitchFamily="34" charset="0"/>
              </a:rPr>
              <a:t>En </a:t>
            </a:r>
            <a:r>
              <a:rPr lang="fr-FR" sz="4400" dirty="0">
                <a:ea typeface="+mj-ea"/>
                <a:cs typeface="Arial" panose="020B0604020202020204" pitchFamily="34" charset="0"/>
              </a:rPr>
              <a:t>l’absence de délégués syndicaux dans l’entreprise, l’accord se négociera, en fonction de l’effectif de l’entreprise et de la présence ou non d’un comité social et économique (CSE), avec les membres titulaires du CSE, un salarié mandaté ou les salariés en direct. </a:t>
            </a:r>
          </a:p>
          <a:p>
            <a:pPr marL="0" indent="0">
              <a:lnSpc>
                <a:spcPct val="120000"/>
              </a:lnSpc>
              <a:buNone/>
            </a:pPr>
            <a:endParaRPr lang="fr-FR" sz="3600" dirty="0" smtClean="0">
              <a:cs typeface="Arial" panose="020B0604020202020204" pitchFamily="34" charset="0"/>
            </a:endParaRPr>
          </a:p>
          <a:p>
            <a:pPr marL="0" indent="0">
              <a:lnSpc>
                <a:spcPct val="120000"/>
              </a:lnSpc>
              <a:buNone/>
            </a:pPr>
            <a:r>
              <a:rPr lang="fr-FR" sz="6400" b="1" dirty="0" smtClean="0">
                <a:solidFill>
                  <a:schemeClr val="accent1">
                    <a:lumMod val="75000"/>
                  </a:schemeClr>
                </a:solidFill>
                <a:effectLst>
                  <a:outerShdw blurRad="38100" dist="38100" dir="2700000" algn="tl">
                    <a:srgbClr val="000000">
                      <a:alpha val="43137"/>
                    </a:srgbClr>
                  </a:outerShdw>
                </a:effectLst>
                <a:ea typeface="+mj-ea"/>
                <a:cs typeface="+mj-cs"/>
              </a:rPr>
              <a:t>Envie </a:t>
            </a:r>
            <a:r>
              <a:rPr lang="fr-FR" sz="6400" b="1" dirty="0">
                <a:solidFill>
                  <a:schemeClr val="accent1">
                    <a:lumMod val="75000"/>
                  </a:schemeClr>
                </a:solidFill>
                <a:effectLst>
                  <a:outerShdw blurRad="38100" dist="38100" dir="2700000" algn="tl">
                    <a:srgbClr val="000000">
                      <a:alpha val="43137"/>
                    </a:srgbClr>
                  </a:outerShdw>
                </a:effectLst>
                <a:ea typeface="+mj-ea"/>
                <a:cs typeface="+mj-cs"/>
              </a:rPr>
              <a:t>d’aller </a:t>
            </a:r>
            <a:r>
              <a:rPr lang="fr-FR" sz="6400" b="1" dirty="0" smtClean="0">
                <a:solidFill>
                  <a:schemeClr val="accent1">
                    <a:lumMod val="75000"/>
                  </a:schemeClr>
                </a:solidFill>
                <a:effectLst>
                  <a:outerShdw blurRad="38100" dist="38100" dir="2700000" algn="tl">
                    <a:srgbClr val="000000">
                      <a:alpha val="43137"/>
                    </a:srgbClr>
                  </a:outerShdw>
                </a:effectLst>
                <a:ea typeface="+mj-ea"/>
                <a:cs typeface="+mj-cs"/>
              </a:rPr>
              <a:t>plus loin ? </a:t>
            </a:r>
          </a:p>
          <a:p>
            <a:pPr marL="0" indent="0">
              <a:lnSpc>
                <a:spcPct val="120000"/>
              </a:lnSpc>
              <a:buNone/>
            </a:pPr>
            <a:r>
              <a:rPr lang="fr-FR" sz="4400" dirty="0" smtClean="0">
                <a:ea typeface="+mj-ea"/>
                <a:cs typeface="Arial" panose="020B0604020202020204" pitchFamily="34" charset="0"/>
                <a:sym typeface="Wingdings 2" panose="05020102010507070707" pitchFamily="18" charset="2"/>
              </a:rPr>
              <a:t> </a:t>
            </a:r>
            <a:r>
              <a:rPr lang="fr-FR" sz="4400" dirty="0">
                <a:ea typeface="+mj-ea"/>
                <a:cs typeface="Arial" panose="020B0604020202020204" pitchFamily="34" charset="0"/>
                <a:sym typeface="Wingdings 2" panose="05020102010507070707" pitchFamily="18" charset="2"/>
              </a:rPr>
              <a:t>  </a:t>
            </a:r>
            <a:r>
              <a:rPr lang="fr-FR" sz="5600" b="1" u="sng" dirty="0">
                <a:ea typeface="+mj-ea"/>
                <a:cs typeface="Arial" panose="020B0604020202020204" pitchFamily="34" charset="0"/>
                <a:sym typeface="Wingdings 2" panose="05020102010507070707" pitchFamily="18" charset="2"/>
              </a:rPr>
              <a:t>Pour en savoir plus sur la QVCT et les outils mobilisables </a:t>
            </a:r>
            <a:r>
              <a:rPr lang="fr-FR" sz="4400" dirty="0" smtClean="0">
                <a:ea typeface="+mj-ea"/>
                <a:cs typeface="Arial" panose="020B0604020202020204" pitchFamily="34" charset="0"/>
                <a:sym typeface="Wingdings 2" panose="05020102010507070707" pitchFamily="18" charset="2"/>
              </a:rPr>
              <a:t>: </a:t>
            </a:r>
          </a:p>
          <a:p>
            <a:pPr marL="0" indent="0">
              <a:lnSpc>
                <a:spcPct val="120000"/>
              </a:lnSpc>
              <a:buNone/>
            </a:pPr>
            <a:r>
              <a:rPr lang="fr-FR" sz="4400" dirty="0" smtClean="0">
                <a:ea typeface="+mj-ea"/>
                <a:cs typeface="Arial" panose="020B0604020202020204" pitchFamily="34" charset="0"/>
              </a:rPr>
              <a:t> </a:t>
            </a:r>
            <a:r>
              <a:rPr lang="fr-FR" sz="4400" dirty="0">
                <a:ea typeface="+mj-ea"/>
                <a:cs typeface="Arial" panose="020B0604020202020204" pitchFamily="34" charset="0"/>
              </a:rPr>
              <a:t>Site internet de l’Agence Nationale pour l’Amélioration des Conditions de Travail (ANACT) </a:t>
            </a:r>
            <a:r>
              <a:rPr lang="fr-FR" sz="4400" dirty="0" smtClean="0">
                <a:ea typeface="+mj-ea"/>
                <a:cs typeface="Arial" panose="020B0604020202020204" pitchFamily="34" charset="0"/>
              </a:rPr>
              <a:t>:                                                                                                                                                                                                                                                                                          </a:t>
            </a:r>
            <a:r>
              <a:rPr lang="fr-FR" sz="4400" dirty="0">
                <a:ea typeface="+mj-ea"/>
                <a:cs typeface="Arial" panose="020B0604020202020204" pitchFamily="34" charset="0"/>
                <a:hlinkClick r:id="rId2"/>
              </a:rPr>
              <a:t>https://www.anact.fr</a:t>
            </a:r>
            <a:endParaRPr lang="fr-FR" sz="4400" dirty="0">
              <a:ea typeface="+mj-ea"/>
              <a:cs typeface="Arial" panose="020B0604020202020204" pitchFamily="34" charset="0"/>
            </a:endParaRPr>
          </a:p>
          <a:p>
            <a:pPr marL="0" indent="0">
              <a:buNone/>
            </a:pPr>
            <a:r>
              <a:rPr lang="fr-FR" sz="4400" dirty="0" smtClean="0">
                <a:ea typeface="+mj-ea"/>
                <a:cs typeface="Arial" panose="020B0604020202020204" pitchFamily="34" charset="0"/>
                <a:sym typeface="Wingdings 2" panose="05020102010507070707" pitchFamily="18" charset="2"/>
              </a:rPr>
              <a:t>                                                                                                                                                                                                                               </a:t>
            </a:r>
            <a:r>
              <a:rPr lang="fr-FR" sz="4400" dirty="0">
                <a:ea typeface="+mj-ea"/>
                <a:cs typeface="Arial" panose="020B0604020202020204" pitchFamily="34" charset="0"/>
                <a:sym typeface="Wingdings 2" panose="05020102010507070707" pitchFamily="18" charset="2"/>
              </a:rPr>
              <a:t>  </a:t>
            </a:r>
            <a:r>
              <a:rPr lang="fr-FR" sz="5600" b="1" u="sng" dirty="0">
                <a:ea typeface="+mj-ea"/>
                <a:cs typeface="Arial" panose="020B0604020202020204" pitchFamily="34" charset="0"/>
              </a:rPr>
              <a:t>Pour bénéficier d’une expertise juridique sur le sujet : </a:t>
            </a:r>
          </a:p>
          <a:p>
            <a:pPr marL="0" indent="0">
              <a:lnSpc>
                <a:spcPct val="120000"/>
              </a:lnSpc>
              <a:buNone/>
            </a:pPr>
            <a:r>
              <a:rPr lang="fr-FR" sz="4400" dirty="0">
                <a:ea typeface="+mj-ea"/>
                <a:cs typeface="Arial" panose="020B0604020202020204" pitchFamily="34" charset="0"/>
              </a:rPr>
              <a:t> </a:t>
            </a:r>
            <a:r>
              <a:rPr lang="fr-FR" sz="4400" dirty="0" smtClean="0">
                <a:ea typeface="+mj-ea"/>
                <a:cs typeface="Arial" panose="020B0604020202020204" pitchFamily="34" charset="0"/>
              </a:rPr>
              <a:t>Adresse </a:t>
            </a:r>
            <a:r>
              <a:rPr lang="fr-FR" sz="4400" dirty="0">
                <a:ea typeface="+mj-ea"/>
                <a:cs typeface="Arial" panose="020B0604020202020204" pitchFamily="34" charset="0"/>
              </a:rPr>
              <a:t>de contact de l’Observatoire d’analyse et d’appui au Dialogue Social et à la négociation du </a:t>
            </a:r>
            <a:r>
              <a:rPr lang="fr-FR" sz="4400" dirty="0" smtClean="0">
                <a:ea typeface="+mj-ea"/>
                <a:cs typeface="Arial" panose="020B0604020202020204" pitchFamily="34" charset="0"/>
              </a:rPr>
              <a:t>Jura : </a:t>
            </a:r>
            <a:r>
              <a:rPr lang="fr-FR" sz="4400" dirty="0" smtClean="0">
                <a:ea typeface="+mj-ea"/>
                <a:cs typeface="Arial" panose="020B0604020202020204" pitchFamily="34" charset="0"/>
                <a:hlinkClick r:id="rId3"/>
              </a:rPr>
              <a:t>ddetspp-observatoire@jura.gouv.fr</a:t>
            </a:r>
            <a:r>
              <a:rPr lang="fr-FR" sz="4400" dirty="0" smtClean="0">
                <a:ea typeface="+mj-ea"/>
                <a:cs typeface="Arial" panose="020B0604020202020204" pitchFamily="34" charset="0"/>
              </a:rPr>
              <a:t>   </a:t>
            </a:r>
            <a:endParaRPr lang="fr-FR" sz="4400" dirty="0">
              <a:ea typeface="+mj-ea"/>
              <a:cs typeface="Arial" panose="020B0604020202020204" pitchFamily="34" charset="0"/>
            </a:endParaRPr>
          </a:p>
          <a:p>
            <a:pPr marL="0" indent="0">
              <a:buNone/>
            </a:pPr>
            <a:r>
              <a:rPr lang="fr-FR" sz="4000" dirty="0" smtClean="0"/>
              <a:t> </a:t>
            </a:r>
            <a:endParaRPr lang="fr-FR" sz="4000" dirty="0"/>
          </a:p>
        </p:txBody>
      </p:sp>
    </p:spTree>
    <p:extLst>
      <p:ext uri="{BB962C8B-B14F-4D97-AF65-F5344CB8AC3E}">
        <p14:creationId xmlns:p14="http://schemas.microsoft.com/office/powerpoint/2010/main" val="3507742421"/>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TotalTime>
  <Words>722</Words>
  <Application>Microsoft Office PowerPoint</Application>
  <PresentationFormat>Format A4 (210 x 297 mm)</PresentationFormat>
  <Paragraphs>49</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Webdings</vt:lpstr>
      <vt:lpstr>Wingdings 2</vt:lpstr>
      <vt:lpstr>Office Theme</vt:lpstr>
      <vt:lpstr>                                       La Qualité de Vie et des Conditions de Travail (QVCT) :                                               un levier de performance au service de                                           toutes les entreprises et de leurs salariés       LA QVCT, de quoi parle-t-on ?   Promue par les partenaires sociaux dans le cadre de l’accord national interprofessionnel du 9 décembre 2020, la qualité de vie et des conditions de travail (QVCT) désigne une démarche collective ayant pour ambition d’améliorer le travail et la santé des personnes au travail afin d’accroitre la performance globale de l’entreprise.   Engager un processus de QVCT en entreprise, c’est donner la possibilité à chacun de s’exprimer et d’agir sur son travail, apprendre à mieux fonctionner ensemble et permettre à tous de participer aux évolutions de l’organisation du travail pour anticiper le travail de demain.       </vt:lpstr>
      <vt:lpstr>  </vt:lpstr>
    </vt:vector>
  </TitlesOfParts>
  <Company>DSIC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Qualité de Vie et des Conditions de Travail (QVCT) :                   un levier de performance au service de                   toutes les entreprises et de leurs salariés</dc:title>
  <dc:creator>MONDON Véronique</dc:creator>
  <cp:lastModifiedBy>MAIGROT Claudette</cp:lastModifiedBy>
  <cp:revision>96</cp:revision>
  <cp:lastPrinted>2024-06-21T13:41:52Z</cp:lastPrinted>
  <dcterms:created xsi:type="dcterms:W3CDTF">2024-06-21T08:57:51Z</dcterms:created>
  <dcterms:modified xsi:type="dcterms:W3CDTF">2024-06-28T07:37:14Z</dcterms:modified>
</cp:coreProperties>
</file>